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75" r:id="rId7"/>
    <p:sldId id="260" r:id="rId8"/>
    <p:sldId id="279" r:id="rId9"/>
    <p:sldId id="277" r:id="rId10"/>
    <p:sldId id="280" r:id="rId11"/>
    <p:sldId id="273" r:id="rId12"/>
    <p:sldId id="281" r:id="rId13"/>
    <p:sldId id="282" r:id="rId14"/>
    <p:sldId id="284" r:id="rId15"/>
    <p:sldId id="269" r:id="rId16"/>
    <p:sldId id="292" r:id="rId17"/>
    <p:sldId id="293" r:id="rId18"/>
    <p:sldId id="295" r:id="rId19"/>
    <p:sldId id="296" r:id="rId20"/>
    <p:sldId id="297" r:id="rId21"/>
    <p:sldId id="286" r:id="rId22"/>
    <p:sldId id="287" r:id="rId23"/>
    <p:sldId id="288" r:id="rId24"/>
    <p:sldId id="289" r:id="rId25"/>
    <p:sldId id="272" r:id="rId26"/>
  </p:sldIdLst>
  <p:sldSz cx="18288000" cy="10287000"/>
  <p:notesSz cx="6858000" cy="9144000"/>
  <p:embeddedFontLst>
    <p:embeddedFont>
      <p:font typeface="Calibri" panose="020F0502020204030204" charset="0"/>
      <p:regular r:id="rId30"/>
      <p:bold r:id="rId31"/>
      <p:italic r:id="rId32"/>
      <p:boldItalic r:id="rId33"/>
    </p:embeddedFont>
  </p:embeddedFontLst>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204"/>
        <p:guide pos="2897"/>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32.xml"/><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jpe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image" Target="../media/image9.jpeg"/><Relationship Id="rId13" Type="http://schemas.openxmlformats.org/officeDocument/2006/relationships/slideLayout" Target="../slideLayouts/slideLayout7.xml"/><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tags" Target="../tags/tag30.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tags" Target="../tags/tag31.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2" Type="http://schemas.openxmlformats.org/officeDocument/2006/relationships/slideLayout" Target="../slideLayouts/slideLayout7.xml"/><Relationship Id="rId21" Type="http://schemas.openxmlformats.org/officeDocument/2006/relationships/image" Target="../media/image5.png"/><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p>
          </p:txBody>
        </p:sp>
      </p:grpSp>
      <p:sp>
        <p:nvSpPr>
          <p:cNvPr id="10" name="TextBox 10"/>
          <p:cNvSpPr txBox="1"/>
          <p:nvPr/>
        </p:nvSpPr>
        <p:spPr>
          <a:xfrm>
            <a:off x="990600" y="3543300"/>
            <a:ext cx="11146790" cy="923290"/>
          </a:xfrm>
          <a:prstGeom prst="rect">
            <a:avLst/>
          </a:prstGeom>
        </p:spPr>
        <p:txBody>
          <a:bodyPr wrap="square" lIns="0" tIns="0" rIns="0" bIns="0" rtlCol="0" anchor="t">
            <a:spAutoFit/>
          </a:bodyPr>
          <a:lstStyle/>
          <a:p>
            <a:pPr algn="l">
              <a:lnSpc>
                <a:spcPts val="7200"/>
              </a:lnSpc>
            </a:pPr>
            <a:r>
              <a:rPr lang="en-US" sz="88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e</a:t>
            </a:r>
            <a:r>
              <a:rPr lang="en-US" sz="72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充电 - 移动智能充电应用</a:t>
            </a:r>
            <a:endParaRPr lang="en-US" sz="72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4" name="TextBox 14"/>
          <p:cNvSpPr txBox="1"/>
          <p:nvPr/>
        </p:nvSpPr>
        <p:spPr>
          <a:xfrm>
            <a:off x="1066800" y="7505700"/>
            <a:ext cx="5895340" cy="1163320"/>
          </a:xfrm>
          <a:prstGeom prst="rect">
            <a:avLst/>
          </a:prstGeom>
        </p:spPr>
        <p:txBody>
          <a:bodyPr wrap="square" lIns="0" tIns="0" rIns="0" bIns="0" rtlCol="0" anchor="t">
            <a:spAutoFit/>
          </a:bodyPr>
          <a:lstStyle/>
          <a:p>
            <a:pPr algn="l">
              <a:lnSpc>
                <a:spcPts val="3025"/>
              </a:lnSpc>
            </a:pPr>
            <a:r>
              <a:rPr lang="zh-CN" altLang="en-US" sz="32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组长：赖旻臻</a:t>
            </a:r>
            <a:endParaRPr lang="zh-CN" altLang="en-US" sz="32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p>
            <a:pPr algn="l">
              <a:lnSpc>
                <a:spcPts val="3025"/>
              </a:lnSpc>
            </a:pPr>
            <a:endParaRPr lang="zh-CN" altLang="en-US" sz="32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p>
            <a:pPr algn="l">
              <a:lnSpc>
                <a:spcPts val="3025"/>
              </a:lnSpc>
            </a:pPr>
            <a:r>
              <a:rPr lang="zh-CN" altLang="en-US" sz="32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组员：黄子恒、卢子洋、袁茵</a:t>
            </a:r>
            <a:endParaRPr lang="zh-CN" altLang="en-US" sz="32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18" name="TextBox 6"/>
          <p:cNvSpPr txBox="1"/>
          <p:nvPr/>
        </p:nvSpPr>
        <p:spPr>
          <a:xfrm>
            <a:off x="1352343" y="8422620"/>
            <a:ext cx="16495651" cy="1282065"/>
          </a:xfrm>
          <a:prstGeom prst="rect">
            <a:avLst/>
          </a:prstGeom>
        </p:spPr>
        <p:txBody>
          <a:bodyPr lIns="0" tIns="0" rIns="0" bIns="0" rtlCol="0" anchor="t">
            <a:spAutoFit/>
          </a:bodyPr>
          <a:p>
            <a:pPr algn="r">
              <a:lnSpc>
                <a:spcPts val="10000"/>
              </a:lnSpc>
            </a:pPr>
            <a:r>
              <a:rPr lang="en-US" sz="16700">
                <a:solidFill>
                  <a:srgbClr val="FFFFFF">
                    <a:alpha val="60000"/>
                  </a:srgbClr>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E-</a:t>
            </a:r>
            <a:r>
              <a:rPr lang="en-US" sz="16700">
                <a:solidFill>
                  <a:srgbClr val="FFFFFF">
                    <a:alpha val="60000"/>
                  </a:srgbClr>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CHARGE</a:t>
            </a:r>
            <a:endParaRPr lang="en-US" sz="16700">
              <a:solidFill>
                <a:srgbClr val="FFFFFF">
                  <a:alpha val="60000"/>
                </a:srgbClr>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5" name="TextBox 15"/>
          <p:cNvSpPr txBox="1"/>
          <p:nvPr/>
        </p:nvSpPr>
        <p:spPr>
          <a:xfrm>
            <a:off x="1066800" y="8996680"/>
            <a:ext cx="3085465" cy="387350"/>
          </a:xfrm>
          <a:prstGeom prst="rect">
            <a:avLst/>
          </a:prstGeom>
        </p:spPr>
        <p:txBody>
          <a:bodyPr wrap="square" lIns="0" tIns="0" rIns="0" bIns="0" rtlCol="0" anchor="t">
            <a:spAutoFit/>
          </a:bodyPr>
          <a:lstStyle/>
          <a:p>
            <a:pPr algn="l">
              <a:lnSpc>
                <a:spcPts val="3025"/>
              </a:lnSpc>
            </a:pPr>
            <a:r>
              <a:rPr lang="en-US" sz="32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2024.11.13</a:t>
            </a:r>
            <a:endParaRPr lang="en-US" altLang="zh-CN" sz="32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16" name="AutoShape 16"/>
          <p:cNvSpPr/>
          <p:nvPr/>
        </p:nvSpPr>
        <p:spPr>
          <a:xfrm>
            <a:off x="1028700" y="5637916"/>
            <a:ext cx="6313090" cy="0"/>
          </a:xfrm>
          <a:prstGeom prst="line">
            <a:avLst/>
          </a:prstGeom>
          <a:ln w="28575" cap="flat">
            <a:gradFill>
              <a:gsLst>
                <a:gs pos="0">
                  <a:srgbClr val="000000">
                    <a:alpha val="100000"/>
                  </a:srgbClr>
                </a:gs>
                <a:gs pos="100000">
                  <a:srgbClr val="000000">
                    <a:alpha val="0"/>
                  </a:srgbClr>
                </a:gs>
              </a:gsLst>
              <a:lin ang="0"/>
            </a:gradFill>
            <a:prstDash val="solid"/>
            <a:headEnd type="none" w="sm" len="sm"/>
            <a:tailEnd type="none" w="sm" len="sm"/>
          </a:ln>
        </p:spPr>
      </p:sp>
      <p:sp>
        <p:nvSpPr>
          <p:cNvPr id="17" name="AutoShape 17"/>
          <p:cNvSpPr/>
          <p:nvPr/>
        </p:nvSpPr>
        <p:spPr>
          <a:xfrm>
            <a:off x="1028700" y="2237331"/>
            <a:ext cx="9343101" cy="0"/>
          </a:xfrm>
          <a:prstGeom prst="line">
            <a:avLst/>
          </a:prstGeom>
          <a:ln w="28575" cap="flat">
            <a:gradFill>
              <a:gsLst>
                <a:gs pos="0">
                  <a:srgbClr val="000000">
                    <a:alpha val="100000"/>
                  </a:srgbClr>
                </a:gs>
                <a:gs pos="100000">
                  <a:srgbClr val="000000">
                    <a:alpha val="0"/>
                  </a:srgbClr>
                </a:gs>
              </a:gsLst>
              <a:lin ang="0"/>
            </a:gradFill>
            <a:prstDash val="solid"/>
            <a:headEnd type="none" w="sm" len="sm"/>
            <a:tailEnd type="none" w="sm" len="sm"/>
          </a:ln>
        </p:spPr>
      </p:sp>
      <p:sp>
        <p:nvSpPr>
          <p:cNvPr id="8" name="Freeform 8"/>
          <p:cNvSpPr/>
          <p:nvPr/>
        </p:nvSpPr>
        <p:spPr>
          <a:xfrm>
            <a:off x="12344405" y="647700"/>
            <a:ext cx="5078887" cy="8989180"/>
          </a:xfrm>
          <a:custGeom>
            <a:avLst/>
            <a:gdLst/>
            <a:ahLst/>
            <a:cxnLst/>
            <a:rect l="l" t="t" r="r" b="b"/>
            <a:pathLst>
              <a:path w="5078887" h="8989180">
                <a:moveTo>
                  <a:pt x="0" y="0"/>
                </a:moveTo>
                <a:lnTo>
                  <a:pt x="5078887" y="0"/>
                </a:lnTo>
                <a:lnTo>
                  <a:pt x="5078887" y="8989180"/>
                </a:lnTo>
                <a:lnTo>
                  <a:pt x="0" y="8989180"/>
                </a:lnTo>
                <a:lnTo>
                  <a:pt x="0" y="0"/>
                </a:lnTo>
                <a:close/>
              </a:path>
            </a:pathLst>
          </a:custGeom>
          <a:blipFill>
            <a:blip r:embed="rId2"/>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endParaRPr>
                <a:solidFill>
                  <a:schemeClr val="accent3">
                    <a:lumMod val="75000"/>
                  </a:schemeClr>
                </a:solidFill>
              </a:endParaRPr>
            </a:p>
          </p:txBody>
        </p:sp>
      </p:grpSp>
      <p:sp>
        <p:nvSpPr>
          <p:cNvPr id="6" name="AutoShape 6"/>
          <p:cNvSpPr/>
          <p:nvPr/>
        </p:nvSpPr>
        <p:spPr>
          <a:xfrm flipH="1" flipV="1">
            <a:off x="1064856" y="0"/>
            <a:ext cx="0" cy="2146595"/>
          </a:xfrm>
          <a:prstGeom prst="line">
            <a:avLst/>
          </a:prstGeom>
          <a:ln w="28575" cap="flat">
            <a:gradFill>
              <a:gsLst>
                <a:gs pos="0">
                  <a:srgbClr val="000000">
                    <a:alpha val="0"/>
                  </a:srgbClr>
                </a:gs>
                <a:gs pos="100000">
                  <a:srgbClr val="000000">
                    <a:alpha val="100000"/>
                  </a:srgbClr>
                </a:gs>
              </a:gsLst>
              <a:lin ang="0"/>
            </a:gradFill>
            <a:prstDash val="solid"/>
            <a:headEnd type="none" w="sm" len="sm"/>
            <a:tailEnd type="none" w="sm" len="sm"/>
          </a:ln>
        </p:spPr>
      </p:sp>
      <p:grpSp>
        <p:nvGrpSpPr>
          <p:cNvPr id="9" name="Group 9"/>
          <p:cNvGrpSpPr/>
          <p:nvPr/>
        </p:nvGrpSpPr>
        <p:grpSpPr>
          <a:xfrm rot="0">
            <a:off x="1530985" y="3373120"/>
            <a:ext cx="7879080" cy="5181600"/>
            <a:chOff x="0" y="0"/>
            <a:chExt cx="2075186" cy="1468033"/>
          </a:xfrm>
        </p:grpSpPr>
        <p:sp>
          <p:nvSpPr>
            <p:cNvPr id="10" name="Freeform 10"/>
            <p:cNvSpPr/>
            <p:nvPr/>
          </p:nvSpPr>
          <p:spPr>
            <a:xfrm>
              <a:off x="0" y="0"/>
              <a:ext cx="2075186" cy="1468033"/>
            </a:xfrm>
            <a:custGeom>
              <a:avLst/>
              <a:gdLst/>
              <a:ahLst/>
              <a:cxnLst/>
              <a:rect l="l" t="t" r="r" b="b"/>
              <a:pathLst>
                <a:path w="2075186" h="1468033">
                  <a:moveTo>
                    <a:pt x="23582" y="0"/>
                  </a:moveTo>
                  <a:lnTo>
                    <a:pt x="2051604" y="0"/>
                  </a:lnTo>
                  <a:cubicBezTo>
                    <a:pt x="2064628" y="0"/>
                    <a:pt x="2075186" y="10558"/>
                    <a:pt x="2075186" y="23582"/>
                  </a:cubicBezTo>
                  <a:lnTo>
                    <a:pt x="2075186" y="1444452"/>
                  </a:lnTo>
                  <a:cubicBezTo>
                    <a:pt x="2075186" y="1457476"/>
                    <a:pt x="2064628" y="1468033"/>
                    <a:pt x="2051604" y="1468033"/>
                  </a:cubicBezTo>
                  <a:lnTo>
                    <a:pt x="23582" y="1468033"/>
                  </a:lnTo>
                  <a:cubicBezTo>
                    <a:pt x="10558" y="1468033"/>
                    <a:pt x="0" y="1457476"/>
                    <a:pt x="0" y="1444452"/>
                  </a:cubicBezTo>
                  <a:lnTo>
                    <a:pt x="0" y="23582"/>
                  </a:lnTo>
                  <a:cubicBezTo>
                    <a:pt x="0" y="10558"/>
                    <a:pt x="10558" y="0"/>
                    <a:pt x="23582" y="0"/>
                  </a:cubicBez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11" name="TextBox 11"/>
            <p:cNvSpPr txBox="1"/>
            <p:nvPr/>
          </p:nvSpPr>
          <p:spPr>
            <a:xfrm>
              <a:off x="0" y="-104775"/>
              <a:ext cx="2075186" cy="1572808"/>
            </a:xfrm>
            <a:prstGeom prst="rect">
              <a:avLst/>
            </a:prstGeom>
          </p:spPr>
          <p:txBody>
            <a:bodyPr lIns="50800" tIns="50800" rIns="50800" bIns="50800" rtlCol="0" anchor="ctr"/>
            <a:lstStyle/>
            <a:p>
              <a:pPr algn="ctr">
                <a:lnSpc>
                  <a:spcPts val="3530"/>
                </a:lnSpc>
              </a:pPr>
            </a:p>
          </p:txBody>
        </p:sp>
      </p:grpSp>
      <p:sp>
        <p:nvSpPr>
          <p:cNvPr id="16" name="TextBox 16"/>
          <p:cNvSpPr txBox="1"/>
          <p:nvPr/>
        </p:nvSpPr>
        <p:spPr>
          <a:xfrm>
            <a:off x="2133655" y="3979587"/>
            <a:ext cx="6673982" cy="4039235"/>
          </a:xfrm>
          <a:prstGeom prst="rect">
            <a:avLst/>
          </a:prstGeom>
        </p:spPr>
        <p:txBody>
          <a:bodyPr lIns="0" tIns="0" rIns="0" bIns="0" rtlCol="0" anchor="t">
            <a:spAutoFit/>
          </a:bodyPr>
          <a:lstStyle/>
          <a:p>
            <a:pPr algn="l">
              <a:lnSpc>
                <a:spcPts val="3150"/>
              </a:lnSpc>
            </a:pPr>
            <a:r>
              <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该页面采用了简洁明了的设计风格，左侧为登录界面，右侧为注册或忘记密码界面。</a:t>
            </a:r>
            <a:endPar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150"/>
              </a:lnSpc>
            </a:pPr>
            <a:endPar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150"/>
              </a:lnSpc>
            </a:pPr>
            <a:r>
              <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在左侧的登录界面中，用户需要输入车牌号和密码进行登录；而在右侧的注册或忘记密码界面中，用户可以输入车牌号来找回密码或进行注册。</a:t>
            </a:r>
            <a:endPar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150"/>
              </a:lnSpc>
            </a:pPr>
            <a:endPar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150"/>
              </a:lnSpc>
            </a:pPr>
            <a:r>
              <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页面底部有两个按钮，一个是“注册e充电账号”，另一个是“登录”。这些按钮提供了明确的操作指引，使用户能够轻松完成相应的操作。</a:t>
            </a:r>
            <a:endPar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18" name="TextBox 18"/>
          <p:cNvSpPr txBox="1"/>
          <p:nvPr/>
        </p:nvSpPr>
        <p:spPr>
          <a:xfrm>
            <a:off x="1531036" y="1390650"/>
            <a:ext cx="8115300" cy="358775"/>
          </a:xfrm>
          <a:prstGeom prst="rect">
            <a:avLst/>
          </a:prstGeom>
        </p:spPr>
        <p:txBody>
          <a:bodyPr lIns="0" tIns="0" rIns="0" bIns="0" rtlCol="0" anchor="t">
            <a:spAutoFit/>
          </a:bodyPr>
          <a:lstStyle/>
          <a:p>
            <a:pPr algn="just">
              <a:lnSpc>
                <a:spcPts val="2800"/>
              </a:lnSpc>
            </a:pPr>
            <a:r>
              <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用户登陆</a:t>
            </a:r>
            <a:r>
              <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页面</a:t>
            </a:r>
            <a:endPar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21" name="TextBox 21"/>
          <p:cNvSpPr txBox="1"/>
          <p:nvPr/>
        </p:nvSpPr>
        <p:spPr>
          <a:xfrm>
            <a:off x="1591952" y="651510"/>
            <a:ext cx="4405333" cy="403860"/>
          </a:xfrm>
          <a:prstGeom prst="rect">
            <a:avLst/>
          </a:prstGeom>
        </p:spPr>
        <p:txBody>
          <a:bodyPr lIns="0" tIns="0" rIns="0" bIns="0" rtlCol="0" anchor="t">
            <a:spAutoFit/>
          </a:bodyPr>
          <a:lstStyle/>
          <a:p>
            <a:pPr algn="l">
              <a:lnSpc>
                <a:spcPts val="3150"/>
              </a:lnSpc>
            </a:pPr>
            <a:r>
              <a:rPr lang="zh-CN" altLang="en-US" sz="21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主要页面</a:t>
            </a:r>
            <a:r>
              <a:rPr lang="zh-CN" altLang="en-US" sz="21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展示</a:t>
            </a:r>
            <a:endParaRPr lang="zh-CN" altLang="en-US" sz="21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pic>
        <p:nvPicPr>
          <p:cNvPr id="22" name="图片 1" descr="2d791793d8608f96ff3303d6b89d187"/>
          <p:cNvPicPr>
            <a:picLocks noChangeAspect="1"/>
          </p:cNvPicPr>
          <p:nvPr/>
        </p:nvPicPr>
        <p:blipFill>
          <a:blip r:embed="rId2"/>
          <a:stretch>
            <a:fillRect/>
          </a:stretch>
        </p:blipFill>
        <p:spPr>
          <a:xfrm>
            <a:off x="10210800" y="1714500"/>
            <a:ext cx="7309085" cy="6840000"/>
          </a:xfrm>
          <a:prstGeom prst="rect">
            <a:avLst/>
          </a:prstGeom>
          <a:effectLst>
            <a:outerShdw blurRad="50800" dist="38100" dir="2700000" algn="tl" rotWithShape="0">
              <a:prstClr val="black">
                <a:alpha val="40000"/>
              </a:prstClr>
            </a:outerShdw>
          </a:effectLst>
        </p:spPr>
      </p:pic>
      <p:sp>
        <p:nvSpPr>
          <p:cNvPr id="23" name="AutoShape 15"/>
          <p:cNvSpPr/>
          <p:nvPr/>
        </p:nvSpPr>
        <p:spPr>
          <a:xfrm>
            <a:off x="10744021" y="9813163"/>
            <a:ext cx="3693714" cy="0"/>
          </a:xfrm>
          <a:prstGeom prst="line">
            <a:avLst/>
          </a:prstGeom>
          <a:ln w="28575" cap="flat">
            <a:solidFill>
              <a:schemeClr val="accent3">
                <a:lumMod val="50000"/>
              </a:schemeClr>
            </a:solidFill>
            <a:prstDash val="solid"/>
            <a:headEnd type="none" w="sm" len="sm"/>
            <a:tailEnd type="none" w="sm" len="sm"/>
          </a:ln>
        </p:spPr>
      </p:sp>
      <p:sp>
        <p:nvSpPr>
          <p:cNvPr id="24" name="TextBox 20"/>
          <p:cNvSpPr txBox="1"/>
          <p:nvPr/>
        </p:nvSpPr>
        <p:spPr>
          <a:xfrm>
            <a:off x="14121765" y="9754870"/>
            <a:ext cx="3657600" cy="134620"/>
          </a:xfrm>
          <a:prstGeom prst="rect">
            <a:avLst/>
          </a:prstGeom>
        </p:spPr>
        <p:txBody>
          <a:bodyPr wrap="square" lIns="0" tIns="0" rIns="0" bIns="0" rtlCol="0" anchor="t">
            <a:spAutoFit/>
          </a:bodyPr>
          <a:lstStyle/>
          <a:p>
            <a:pPr algn="r">
              <a:lnSpc>
                <a:spcPts val="1050"/>
              </a:lnSpc>
            </a:pPr>
            <a:r>
              <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e充电 - 移动智能充电应用</a:t>
            </a:r>
            <a:endPar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000" fill="hold">
                                          <p:stCondLst>
                                            <p:cond delay="0"/>
                                          </p:stCondLst>
                                        </p:cTn>
                                        <p:tgtEl>
                                          <p:spTgt spid="22"/>
                                        </p:tgtEl>
                                        <p:attrNameLst>
                                          <p:attrName>style.visibility</p:attrName>
                                        </p:attrNameLst>
                                      </p:cBhvr>
                                      <p:to>
                                        <p:strVal val="visible"/>
                                      </p:to>
                                    </p:set>
                                    <p:animEffect transition="in" filter="wheel(1)">
                                      <p:cBhvr>
                                        <p:cTn id="7" dur="1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endParaRPr>
                <a:solidFill>
                  <a:schemeClr val="accent3">
                    <a:lumMod val="75000"/>
                  </a:schemeClr>
                </a:solidFill>
              </a:endParaRPr>
            </a:p>
          </p:txBody>
        </p:sp>
      </p:grpSp>
      <p:sp>
        <p:nvSpPr>
          <p:cNvPr id="6" name="AutoShape 6"/>
          <p:cNvSpPr/>
          <p:nvPr/>
        </p:nvSpPr>
        <p:spPr>
          <a:xfrm flipH="1" flipV="1">
            <a:off x="1064856" y="0"/>
            <a:ext cx="0" cy="2146595"/>
          </a:xfrm>
          <a:prstGeom prst="line">
            <a:avLst/>
          </a:prstGeom>
          <a:ln w="28575" cap="flat">
            <a:gradFill>
              <a:gsLst>
                <a:gs pos="0">
                  <a:srgbClr val="000000">
                    <a:alpha val="0"/>
                  </a:srgbClr>
                </a:gs>
                <a:gs pos="100000">
                  <a:srgbClr val="000000">
                    <a:alpha val="100000"/>
                  </a:srgbClr>
                </a:gs>
              </a:gsLst>
              <a:lin ang="0"/>
            </a:gradFill>
            <a:prstDash val="solid"/>
            <a:headEnd type="none" w="sm" len="sm"/>
            <a:tailEnd type="none" w="sm" len="sm"/>
          </a:ln>
        </p:spPr>
      </p:sp>
      <p:grpSp>
        <p:nvGrpSpPr>
          <p:cNvPr id="9" name="Group 9"/>
          <p:cNvGrpSpPr/>
          <p:nvPr/>
        </p:nvGrpSpPr>
        <p:grpSpPr>
          <a:xfrm rot="0">
            <a:off x="1530985" y="3126105"/>
            <a:ext cx="7879080" cy="5544820"/>
            <a:chOff x="0" y="0"/>
            <a:chExt cx="2075186" cy="1468033"/>
          </a:xfrm>
        </p:grpSpPr>
        <p:sp>
          <p:nvSpPr>
            <p:cNvPr id="10" name="Freeform 10"/>
            <p:cNvSpPr/>
            <p:nvPr/>
          </p:nvSpPr>
          <p:spPr>
            <a:xfrm>
              <a:off x="0" y="0"/>
              <a:ext cx="2075186" cy="1468033"/>
            </a:xfrm>
            <a:custGeom>
              <a:avLst/>
              <a:gdLst/>
              <a:ahLst/>
              <a:cxnLst/>
              <a:rect l="l" t="t" r="r" b="b"/>
              <a:pathLst>
                <a:path w="2075186" h="1468033">
                  <a:moveTo>
                    <a:pt x="23582" y="0"/>
                  </a:moveTo>
                  <a:lnTo>
                    <a:pt x="2051604" y="0"/>
                  </a:lnTo>
                  <a:cubicBezTo>
                    <a:pt x="2064628" y="0"/>
                    <a:pt x="2075186" y="10558"/>
                    <a:pt x="2075186" y="23582"/>
                  </a:cubicBezTo>
                  <a:lnTo>
                    <a:pt x="2075186" y="1444452"/>
                  </a:lnTo>
                  <a:cubicBezTo>
                    <a:pt x="2075186" y="1457476"/>
                    <a:pt x="2064628" y="1468033"/>
                    <a:pt x="2051604" y="1468033"/>
                  </a:cubicBezTo>
                  <a:lnTo>
                    <a:pt x="23582" y="1468033"/>
                  </a:lnTo>
                  <a:cubicBezTo>
                    <a:pt x="10558" y="1468033"/>
                    <a:pt x="0" y="1457476"/>
                    <a:pt x="0" y="1444452"/>
                  </a:cubicBezTo>
                  <a:lnTo>
                    <a:pt x="0" y="23582"/>
                  </a:lnTo>
                  <a:cubicBezTo>
                    <a:pt x="0" y="10558"/>
                    <a:pt x="10558" y="0"/>
                    <a:pt x="23582" y="0"/>
                  </a:cubicBez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11" name="TextBox 11"/>
            <p:cNvSpPr txBox="1"/>
            <p:nvPr/>
          </p:nvSpPr>
          <p:spPr>
            <a:xfrm>
              <a:off x="0" y="-104775"/>
              <a:ext cx="2075186" cy="1572808"/>
            </a:xfrm>
            <a:prstGeom prst="rect">
              <a:avLst/>
            </a:prstGeom>
          </p:spPr>
          <p:txBody>
            <a:bodyPr lIns="50800" tIns="50800" rIns="50800" bIns="50800" rtlCol="0" anchor="ctr"/>
            <a:lstStyle/>
            <a:p>
              <a:pPr algn="ctr">
                <a:lnSpc>
                  <a:spcPts val="3530"/>
                </a:lnSpc>
              </a:pPr>
            </a:p>
          </p:txBody>
        </p:sp>
      </p:grpSp>
      <p:sp>
        <p:nvSpPr>
          <p:cNvPr id="15" name="AutoShape 15"/>
          <p:cNvSpPr/>
          <p:nvPr/>
        </p:nvSpPr>
        <p:spPr>
          <a:xfrm>
            <a:off x="10744021" y="9813163"/>
            <a:ext cx="3693714" cy="0"/>
          </a:xfrm>
          <a:prstGeom prst="line">
            <a:avLst/>
          </a:prstGeom>
          <a:ln w="28575" cap="flat">
            <a:solidFill>
              <a:schemeClr val="accent3">
                <a:lumMod val="50000"/>
              </a:schemeClr>
            </a:solidFill>
            <a:prstDash val="solid"/>
            <a:headEnd type="none" w="sm" len="sm"/>
            <a:tailEnd type="none" w="sm" len="sm"/>
          </a:ln>
        </p:spPr>
      </p:sp>
      <p:sp>
        <p:nvSpPr>
          <p:cNvPr id="16" name="TextBox 16"/>
          <p:cNvSpPr txBox="1"/>
          <p:nvPr/>
        </p:nvSpPr>
        <p:spPr>
          <a:xfrm>
            <a:off x="2133655" y="3674787"/>
            <a:ext cx="6673982" cy="4443095"/>
          </a:xfrm>
          <a:prstGeom prst="rect">
            <a:avLst/>
          </a:prstGeom>
        </p:spPr>
        <p:txBody>
          <a:bodyPr lIns="0" tIns="0" rIns="0" bIns="0" rtlCol="0" anchor="t">
            <a:spAutoFit/>
          </a:bodyPr>
          <a:lstStyle/>
          <a:p>
            <a:pPr algn="l">
              <a:lnSpc>
                <a:spcPts val="3150"/>
              </a:lnSpc>
            </a:pPr>
            <a:r>
              <a:rPr lang="zh-CN" alt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页面</a:t>
            </a:r>
            <a:r>
              <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中间部分是充电桩的详细信息，包括桩名、地址、状态、价格、功率和充电进度等关键数据。这些信息通过清晰的文字和图标展示，方便用户快速了解各充电桩的状态和使用情况。</a:t>
            </a:r>
            <a:endPar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150"/>
              </a:lnSpc>
            </a:pPr>
            <a:endPar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150"/>
              </a:lnSpc>
            </a:pPr>
            <a:r>
              <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充电桩信息区占据了页面的主要部分，详细展示了充电桩的各项参数和状态。</a:t>
            </a:r>
            <a:endPar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150"/>
              </a:lnSpc>
            </a:pPr>
            <a:endPar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150"/>
              </a:lnSpc>
            </a:pPr>
            <a:r>
              <a:rPr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导航栏包含“充电桩”、“已占用”、“未占用”、“个人”四个选项，用于切换不同页面或功能。</a:t>
            </a:r>
            <a:endPar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18" name="TextBox 18"/>
          <p:cNvSpPr txBox="1"/>
          <p:nvPr/>
        </p:nvSpPr>
        <p:spPr>
          <a:xfrm>
            <a:off x="1531036" y="1390650"/>
            <a:ext cx="8115300" cy="358775"/>
          </a:xfrm>
          <a:prstGeom prst="rect">
            <a:avLst/>
          </a:prstGeom>
        </p:spPr>
        <p:txBody>
          <a:bodyPr lIns="0" tIns="0" rIns="0" bIns="0" rtlCol="0" anchor="t">
            <a:spAutoFit/>
          </a:bodyPr>
          <a:lstStyle/>
          <a:p>
            <a:pPr algn="just">
              <a:lnSpc>
                <a:spcPts val="2800"/>
              </a:lnSpc>
            </a:pPr>
            <a:r>
              <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充电桩信息展示界面</a:t>
            </a:r>
            <a:endPar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20" name="TextBox 20"/>
          <p:cNvSpPr txBox="1"/>
          <p:nvPr/>
        </p:nvSpPr>
        <p:spPr>
          <a:xfrm>
            <a:off x="14121765" y="9754870"/>
            <a:ext cx="3657600" cy="134620"/>
          </a:xfrm>
          <a:prstGeom prst="rect">
            <a:avLst/>
          </a:prstGeom>
        </p:spPr>
        <p:txBody>
          <a:bodyPr wrap="square" lIns="0" tIns="0" rIns="0" bIns="0" rtlCol="0" anchor="t">
            <a:spAutoFit/>
          </a:bodyPr>
          <a:lstStyle/>
          <a:p>
            <a:pPr algn="r">
              <a:lnSpc>
                <a:spcPts val="1050"/>
              </a:lnSpc>
            </a:pPr>
            <a:r>
              <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e充电 - 移动智能充电应用</a:t>
            </a:r>
            <a:endPar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21" name="TextBox 21"/>
          <p:cNvSpPr txBox="1"/>
          <p:nvPr/>
        </p:nvSpPr>
        <p:spPr>
          <a:xfrm>
            <a:off x="1591952" y="651510"/>
            <a:ext cx="4405333" cy="403860"/>
          </a:xfrm>
          <a:prstGeom prst="rect">
            <a:avLst/>
          </a:prstGeom>
        </p:spPr>
        <p:txBody>
          <a:bodyPr lIns="0" tIns="0" rIns="0" bIns="0" rtlCol="0" anchor="t">
            <a:spAutoFit/>
          </a:bodyPr>
          <a:lstStyle/>
          <a:p>
            <a:pPr algn="l">
              <a:lnSpc>
                <a:spcPts val="3150"/>
              </a:lnSpc>
            </a:pPr>
            <a:r>
              <a:rPr lang="zh-CN" altLang="en-US" sz="21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主要页面</a:t>
            </a:r>
            <a:r>
              <a:rPr lang="zh-CN" altLang="en-US" sz="21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展示</a:t>
            </a:r>
            <a:endParaRPr lang="zh-CN" altLang="en-US" sz="21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pic>
        <p:nvPicPr>
          <p:cNvPr id="7" name="图片 2" descr="5b6a98c609fdb15931c5c55aeee88d9"/>
          <p:cNvPicPr>
            <a:picLocks noChangeAspect="1"/>
          </p:cNvPicPr>
          <p:nvPr/>
        </p:nvPicPr>
        <p:blipFill>
          <a:blip r:embed="rId2"/>
          <a:stretch>
            <a:fillRect/>
          </a:stretch>
        </p:blipFill>
        <p:spPr>
          <a:xfrm>
            <a:off x="10210800" y="1866900"/>
            <a:ext cx="7328091" cy="6840000"/>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000" fill="hold">
                                          <p:stCondLst>
                                            <p:cond delay="0"/>
                                          </p:stCondLst>
                                        </p:cTn>
                                        <p:tgtEl>
                                          <p:spTgt spid="7"/>
                                        </p:tgtEl>
                                        <p:attrNameLst>
                                          <p:attrName>style.visibility</p:attrName>
                                        </p:attrNameLst>
                                      </p:cBhvr>
                                      <p:to>
                                        <p:strVal val="visible"/>
                                      </p:to>
                                    </p:set>
                                    <p:animEffect transition="in" filter="plus(in)">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endParaRPr>
                <a:solidFill>
                  <a:schemeClr val="accent3">
                    <a:lumMod val="75000"/>
                  </a:schemeClr>
                </a:solidFill>
              </a:endParaRPr>
            </a:p>
          </p:txBody>
        </p:sp>
      </p:grpSp>
      <p:sp>
        <p:nvSpPr>
          <p:cNvPr id="6" name="AutoShape 6"/>
          <p:cNvSpPr/>
          <p:nvPr/>
        </p:nvSpPr>
        <p:spPr>
          <a:xfrm flipH="1" flipV="1">
            <a:off x="1064856" y="0"/>
            <a:ext cx="0" cy="2146595"/>
          </a:xfrm>
          <a:prstGeom prst="line">
            <a:avLst/>
          </a:prstGeom>
          <a:ln w="28575" cap="flat">
            <a:gradFill>
              <a:gsLst>
                <a:gs pos="0">
                  <a:srgbClr val="000000">
                    <a:alpha val="0"/>
                  </a:srgbClr>
                </a:gs>
                <a:gs pos="100000">
                  <a:srgbClr val="000000">
                    <a:alpha val="100000"/>
                  </a:srgbClr>
                </a:gs>
              </a:gsLst>
              <a:lin ang="0"/>
            </a:gradFill>
            <a:prstDash val="solid"/>
            <a:headEnd type="none" w="sm" len="sm"/>
            <a:tailEnd type="none" w="sm" len="sm"/>
          </a:ln>
        </p:spPr>
      </p:sp>
      <p:grpSp>
        <p:nvGrpSpPr>
          <p:cNvPr id="9" name="Group 9"/>
          <p:cNvGrpSpPr/>
          <p:nvPr/>
        </p:nvGrpSpPr>
        <p:grpSpPr>
          <a:xfrm rot="0">
            <a:off x="1530985" y="3395980"/>
            <a:ext cx="7879080" cy="5274945"/>
            <a:chOff x="0" y="0"/>
            <a:chExt cx="2075186" cy="1468033"/>
          </a:xfrm>
        </p:grpSpPr>
        <p:sp>
          <p:nvSpPr>
            <p:cNvPr id="10" name="Freeform 10"/>
            <p:cNvSpPr/>
            <p:nvPr/>
          </p:nvSpPr>
          <p:spPr>
            <a:xfrm>
              <a:off x="0" y="0"/>
              <a:ext cx="2075186" cy="1468033"/>
            </a:xfrm>
            <a:custGeom>
              <a:avLst/>
              <a:gdLst/>
              <a:ahLst/>
              <a:cxnLst/>
              <a:rect l="l" t="t" r="r" b="b"/>
              <a:pathLst>
                <a:path w="2075186" h="1468033">
                  <a:moveTo>
                    <a:pt x="23582" y="0"/>
                  </a:moveTo>
                  <a:lnTo>
                    <a:pt x="2051604" y="0"/>
                  </a:lnTo>
                  <a:cubicBezTo>
                    <a:pt x="2064628" y="0"/>
                    <a:pt x="2075186" y="10558"/>
                    <a:pt x="2075186" y="23582"/>
                  </a:cubicBezTo>
                  <a:lnTo>
                    <a:pt x="2075186" y="1444452"/>
                  </a:lnTo>
                  <a:cubicBezTo>
                    <a:pt x="2075186" y="1457476"/>
                    <a:pt x="2064628" y="1468033"/>
                    <a:pt x="2051604" y="1468033"/>
                  </a:cubicBezTo>
                  <a:lnTo>
                    <a:pt x="23582" y="1468033"/>
                  </a:lnTo>
                  <a:cubicBezTo>
                    <a:pt x="10558" y="1468033"/>
                    <a:pt x="0" y="1457476"/>
                    <a:pt x="0" y="1444452"/>
                  </a:cubicBezTo>
                  <a:lnTo>
                    <a:pt x="0" y="23582"/>
                  </a:lnTo>
                  <a:cubicBezTo>
                    <a:pt x="0" y="10558"/>
                    <a:pt x="10558" y="0"/>
                    <a:pt x="23582" y="0"/>
                  </a:cubicBez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11" name="TextBox 11"/>
            <p:cNvSpPr txBox="1"/>
            <p:nvPr/>
          </p:nvSpPr>
          <p:spPr>
            <a:xfrm>
              <a:off x="0" y="-104775"/>
              <a:ext cx="2075186" cy="1572808"/>
            </a:xfrm>
            <a:prstGeom prst="rect">
              <a:avLst/>
            </a:prstGeom>
          </p:spPr>
          <p:txBody>
            <a:bodyPr lIns="50800" tIns="50800" rIns="50800" bIns="50800" rtlCol="0" anchor="ctr"/>
            <a:lstStyle/>
            <a:p>
              <a:pPr algn="ctr">
                <a:lnSpc>
                  <a:spcPts val="3530"/>
                </a:lnSpc>
              </a:pPr>
            </a:p>
          </p:txBody>
        </p:sp>
      </p:grpSp>
      <p:sp>
        <p:nvSpPr>
          <p:cNvPr id="15" name="AutoShape 15"/>
          <p:cNvSpPr/>
          <p:nvPr/>
        </p:nvSpPr>
        <p:spPr>
          <a:xfrm>
            <a:off x="10744021" y="9813163"/>
            <a:ext cx="3693714" cy="0"/>
          </a:xfrm>
          <a:prstGeom prst="line">
            <a:avLst/>
          </a:prstGeom>
          <a:ln w="28575" cap="flat">
            <a:solidFill>
              <a:schemeClr val="accent3">
                <a:lumMod val="50000"/>
              </a:schemeClr>
            </a:solidFill>
            <a:prstDash val="solid"/>
            <a:headEnd type="none" w="sm" len="sm"/>
            <a:tailEnd type="none" w="sm" len="sm"/>
          </a:ln>
        </p:spPr>
      </p:sp>
      <p:sp>
        <p:nvSpPr>
          <p:cNvPr id="16" name="TextBox 16"/>
          <p:cNvSpPr txBox="1"/>
          <p:nvPr/>
        </p:nvSpPr>
        <p:spPr>
          <a:xfrm>
            <a:off x="2133655" y="4055787"/>
            <a:ext cx="6673982" cy="4039235"/>
          </a:xfrm>
          <a:prstGeom prst="rect">
            <a:avLst/>
          </a:prstGeom>
        </p:spPr>
        <p:txBody>
          <a:bodyPr lIns="0" tIns="0" rIns="0" bIns="0" rtlCol="0" anchor="t">
            <a:spAutoFit/>
          </a:bodyPr>
          <a:lstStyle/>
          <a:p>
            <a:pPr algn="l">
              <a:lnSpc>
                <a:spcPts val="3150"/>
              </a:lnSpc>
            </a:pPr>
            <a:r>
              <a:rPr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用户需要输入车牌号和密码进行身份验证。</a:t>
            </a:r>
            <a:endParaRPr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150"/>
              </a:lnSpc>
            </a:pPr>
            <a:endParaRPr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150"/>
              </a:lnSpc>
            </a:pPr>
            <a:r>
              <a:rPr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在确认身份后，用户可以点击“停止充电”按钮来停止当前车辆的充电。</a:t>
            </a:r>
            <a:endParaRPr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150"/>
              </a:lnSpc>
            </a:pPr>
            <a:endParaRPr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150"/>
              </a:lnSpc>
            </a:pPr>
            <a:r>
              <a:rPr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用户可以手动输入当前车辆的充电进度百分比，以便系统记录和管理。</a:t>
            </a:r>
            <a:endParaRPr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150"/>
              </a:lnSpc>
            </a:pPr>
            <a:endParaRPr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150"/>
              </a:lnSpc>
            </a:pPr>
            <a:r>
              <a:rPr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当用户点击“退出登录”时，会弹出一个提示框，询问用户是否确定要退出登录。</a:t>
            </a:r>
            <a:endParaRPr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18" name="TextBox 18"/>
          <p:cNvSpPr txBox="1"/>
          <p:nvPr/>
        </p:nvSpPr>
        <p:spPr>
          <a:xfrm>
            <a:off x="1531036" y="1390650"/>
            <a:ext cx="8115300" cy="358775"/>
          </a:xfrm>
          <a:prstGeom prst="rect">
            <a:avLst/>
          </a:prstGeom>
        </p:spPr>
        <p:txBody>
          <a:bodyPr lIns="0" tIns="0" rIns="0" bIns="0" rtlCol="0" anchor="t">
            <a:spAutoFit/>
          </a:bodyPr>
          <a:lstStyle/>
          <a:p>
            <a:pPr algn="just">
              <a:lnSpc>
                <a:spcPts val="2800"/>
              </a:lnSpc>
            </a:pPr>
            <a:r>
              <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充电控制界面</a:t>
            </a:r>
            <a:endPar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20" name="TextBox 20"/>
          <p:cNvSpPr txBox="1"/>
          <p:nvPr/>
        </p:nvSpPr>
        <p:spPr>
          <a:xfrm>
            <a:off x="14121765" y="9754870"/>
            <a:ext cx="3657600" cy="134620"/>
          </a:xfrm>
          <a:prstGeom prst="rect">
            <a:avLst/>
          </a:prstGeom>
        </p:spPr>
        <p:txBody>
          <a:bodyPr wrap="square" lIns="0" tIns="0" rIns="0" bIns="0" rtlCol="0" anchor="t">
            <a:spAutoFit/>
          </a:bodyPr>
          <a:lstStyle/>
          <a:p>
            <a:pPr algn="r">
              <a:lnSpc>
                <a:spcPts val="1050"/>
              </a:lnSpc>
            </a:pPr>
            <a:r>
              <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e充电 - 移动智能充电应用</a:t>
            </a:r>
            <a:endPar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21" name="TextBox 21"/>
          <p:cNvSpPr txBox="1"/>
          <p:nvPr/>
        </p:nvSpPr>
        <p:spPr>
          <a:xfrm>
            <a:off x="1591952" y="651510"/>
            <a:ext cx="4405333" cy="403860"/>
          </a:xfrm>
          <a:prstGeom prst="rect">
            <a:avLst/>
          </a:prstGeom>
        </p:spPr>
        <p:txBody>
          <a:bodyPr lIns="0" tIns="0" rIns="0" bIns="0" rtlCol="0" anchor="t">
            <a:spAutoFit/>
          </a:bodyPr>
          <a:lstStyle/>
          <a:p>
            <a:pPr algn="l">
              <a:lnSpc>
                <a:spcPts val="3150"/>
              </a:lnSpc>
            </a:pPr>
            <a:r>
              <a:rPr lang="zh-CN" altLang="en-US" sz="21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主要页面</a:t>
            </a:r>
            <a:r>
              <a:rPr lang="zh-CN" altLang="en-US" sz="21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展示</a:t>
            </a:r>
            <a:endParaRPr lang="zh-CN" altLang="en-US" sz="21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pic>
        <p:nvPicPr>
          <p:cNvPr id="8" name="图片 3" descr="1755d607cb823f5821ea5474099bdda"/>
          <p:cNvPicPr>
            <a:picLocks noChangeAspect="1"/>
          </p:cNvPicPr>
          <p:nvPr/>
        </p:nvPicPr>
        <p:blipFill>
          <a:blip r:embed="rId2"/>
          <a:srcRect r="3402" b="11994"/>
          <a:stretch>
            <a:fillRect/>
          </a:stretch>
        </p:blipFill>
        <p:spPr>
          <a:xfrm>
            <a:off x="10210800" y="1790700"/>
            <a:ext cx="7086600" cy="6840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p>
          </p:txBody>
        </p:sp>
      </p:grpSp>
      <p:sp>
        <p:nvSpPr>
          <p:cNvPr id="6" name="TextBox 6"/>
          <p:cNvSpPr txBox="1"/>
          <p:nvPr/>
        </p:nvSpPr>
        <p:spPr>
          <a:xfrm>
            <a:off x="1181100" y="4241165"/>
            <a:ext cx="9558655" cy="307340"/>
          </a:xfrm>
          <a:prstGeom prst="rect">
            <a:avLst/>
          </a:prstGeom>
        </p:spPr>
        <p:txBody>
          <a:bodyPr wrap="square" lIns="0" tIns="0" rIns="0" bIns="0" rtlCol="0" anchor="t">
            <a:spAutoFit/>
          </a:bodyPr>
          <a:lstStyle/>
          <a:p>
            <a:pPr algn="just">
              <a:lnSpc>
                <a:spcPts val="2400"/>
              </a:lnSpc>
            </a:pPr>
            <a:r>
              <a:rPr lang="en-US" sz="48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Improvement </a:t>
            </a:r>
            <a:r>
              <a:rPr lang="en-US" sz="48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Direction</a:t>
            </a:r>
            <a:endParaRPr lang="en-US" sz="48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7" name="TextBox 7"/>
          <p:cNvSpPr txBox="1"/>
          <p:nvPr/>
        </p:nvSpPr>
        <p:spPr>
          <a:xfrm>
            <a:off x="1028700" y="2912406"/>
            <a:ext cx="8115300" cy="666750"/>
          </a:xfrm>
          <a:prstGeom prst="rect">
            <a:avLst/>
          </a:prstGeom>
        </p:spPr>
        <p:txBody>
          <a:bodyPr lIns="0" tIns="0" rIns="0" bIns="0" rtlCol="0" anchor="t">
            <a:spAutoFit/>
          </a:bodyPr>
          <a:lstStyle/>
          <a:p>
            <a:pPr algn="just">
              <a:lnSpc>
                <a:spcPts val="5200"/>
              </a:lnSpc>
            </a:pPr>
            <a:r>
              <a:rPr lang="zh-CN" altLang="en-US" sz="10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改进</a:t>
            </a:r>
            <a:r>
              <a:rPr lang="zh-CN" altLang="en-US" sz="10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方向</a:t>
            </a:r>
            <a:endParaRPr lang="zh-CN" altLang="en-US" sz="10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8" name="TextBox 8"/>
          <p:cNvSpPr txBox="1"/>
          <p:nvPr/>
        </p:nvSpPr>
        <p:spPr>
          <a:xfrm>
            <a:off x="1352343" y="8422620"/>
            <a:ext cx="16495651" cy="1282065"/>
          </a:xfrm>
          <a:prstGeom prst="rect">
            <a:avLst/>
          </a:prstGeom>
        </p:spPr>
        <p:txBody>
          <a:bodyPr lIns="0" tIns="0" rIns="0" bIns="0" rtlCol="0" anchor="t">
            <a:spAutoFit/>
          </a:bodyPr>
          <a:lstStyle/>
          <a:p>
            <a:pPr algn="l">
              <a:lnSpc>
                <a:spcPts val="10000"/>
              </a:lnSpc>
            </a:pPr>
            <a:r>
              <a:rPr lang="en-US" sz="20000">
                <a:solidFill>
                  <a:srgbClr val="FFFFFF">
                    <a:alpha val="60000"/>
                  </a:srgbClr>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E-CHARGE</a:t>
            </a:r>
            <a:endParaRPr lang="en-US" sz="20000">
              <a:solidFill>
                <a:srgbClr val="FFFFFF">
                  <a:alpha val="60000"/>
                </a:srgbClr>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2" name="TextBox 12"/>
          <p:cNvSpPr txBox="1"/>
          <p:nvPr/>
        </p:nvSpPr>
        <p:spPr>
          <a:xfrm>
            <a:off x="1028700" y="1100923"/>
            <a:ext cx="1803264" cy="387350"/>
          </a:xfrm>
          <a:prstGeom prst="rect">
            <a:avLst/>
          </a:prstGeom>
        </p:spPr>
        <p:txBody>
          <a:bodyPr lIns="0" tIns="0" rIns="0" bIns="0" rtlCol="0" anchor="t">
            <a:spAutoFit/>
          </a:bodyPr>
          <a:lstStyle/>
          <a:p>
            <a:pPr algn="l">
              <a:lnSpc>
                <a:spcPts val="3025"/>
              </a:lnSpc>
            </a:pPr>
            <a:r>
              <a:rPr 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PART 05</a:t>
            </a:r>
            <a:endParaRPr 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13" name="AutoShape 13"/>
          <p:cNvSpPr/>
          <p:nvPr/>
        </p:nvSpPr>
        <p:spPr>
          <a:xfrm>
            <a:off x="1028700" y="1746527"/>
            <a:ext cx="9343101" cy="0"/>
          </a:xfrm>
          <a:prstGeom prst="line">
            <a:avLst/>
          </a:prstGeom>
          <a:ln w="28575" cap="flat">
            <a:gradFill>
              <a:gsLst>
                <a:gs pos="0">
                  <a:srgbClr val="000000">
                    <a:alpha val="100000"/>
                  </a:srgbClr>
                </a:gs>
                <a:gs pos="100000">
                  <a:srgbClr val="000000">
                    <a:alpha val="0"/>
                  </a:srgbClr>
                </a:gs>
              </a:gsLst>
              <a:lin ang="0"/>
            </a:gradFill>
            <a:prstDash val="solid"/>
            <a:headEnd type="none" w="sm" len="sm"/>
            <a:tailEnd type="none" w="sm" len="sm"/>
          </a:ln>
        </p:spPr>
      </p:sp>
      <p:sp>
        <p:nvSpPr>
          <p:cNvPr id="14" name="AutoShape 14"/>
          <p:cNvSpPr/>
          <p:nvPr/>
        </p:nvSpPr>
        <p:spPr>
          <a:xfrm>
            <a:off x="1028700" y="5157788"/>
            <a:ext cx="9343101" cy="0"/>
          </a:xfrm>
          <a:prstGeom prst="line">
            <a:avLst/>
          </a:prstGeom>
          <a:ln w="28575" cap="flat">
            <a:gradFill>
              <a:gsLst>
                <a:gs pos="0">
                  <a:srgbClr val="000000">
                    <a:alpha val="100000"/>
                  </a:srgbClr>
                </a:gs>
                <a:gs pos="100000">
                  <a:srgbClr val="000000">
                    <a:alpha val="0"/>
                  </a:srgbClr>
                </a:gs>
              </a:gsLst>
              <a:lin ang="0"/>
            </a:gradFill>
            <a:prstDash val="solid"/>
            <a:headEnd type="none" w="sm" len="sm"/>
            <a:tailEnd type="none" w="sm" len="sm"/>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2159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p>
          </p:txBody>
        </p:sp>
      </p:grpSp>
      <p:sp>
        <p:nvSpPr>
          <p:cNvPr id="6" name="AutoShape 6"/>
          <p:cNvSpPr/>
          <p:nvPr/>
        </p:nvSpPr>
        <p:spPr>
          <a:xfrm flipH="1" flipV="1">
            <a:off x="1064856" y="0"/>
            <a:ext cx="0" cy="2146595"/>
          </a:xfrm>
          <a:prstGeom prst="line">
            <a:avLst/>
          </a:prstGeom>
          <a:ln w="28575" cap="flat">
            <a:gradFill>
              <a:gsLst>
                <a:gs pos="0">
                  <a:srgbClr val="000000">
                    <a:alpha val="0"/>
                  </a:srgbClr>
                </a:gs>
                <a:gs pos="100000">
                  <a:srgbClr val="000000">
                    <a:alpha val="100000"/>
                  </a:srgbClr>
                </a:gs>
              </a:gsLst>
              <a:lin ang="0"/>
            </a:gradFill>
            <a:prstDash val="solid"/>
            <a:headEnd type="none" w="sm" len="sm"/>
            <a:tailEnd type="none" w="sm" len="sm"/>
          </a:ln>
        </p:spPr>
      </p:sp>
      <p:grpSp>
        <p:nvGrpSpPr>
          <p:cNvPr id="8" name="Group 8"/>
          <p:cNvGrpSpPr/>
          <p:nvPr/>
        </p:nvGrpSpPr>
        <p:grpSpPr>
          <a:xfrm rot="0">
            <a:off x="1591952" y="2931308"/>
            <a:ext cx="6261507" cy="5573939"/>
            <a:chOff x="0" y="0"/>
            <a:chExt cx="1162551" cy="1034892"/>
          </a:xfrm>
        </p:grpSpPr>
        <p:sp>
          <p:nvSpPr>
            <p:cNvPr id="9" name="Freeform 9"/>
            <p:cNvSpPr/>
            <p:nvPr/>
          </p:nvSpPr>
          <p:spPr>
            <a:xfrm>
              <a:off x="0" y="0"/>
              <a:ext cx="1162551" cy="1034892"/>
            </a:xfrm>
            <a:custGeom>
              <a:avLst/>
              <a:gdLst/>
              <a:ahLst/>
              <a:cxnLst/>
              <a:rect l="l" t="t" r="r" b="b"/>
              <a:pathLst>
                <a:path w="1162551" h="1034892">
                  <a:moveTo>
                    <a:pt x="28438" y="0"/>
                  </a:moveTo>
                  <a:lnTo>
                    <a:pt x="1134113" y="0"/>
                  </a:lnTo>
                  <a:cubicBezTo>
                    <a:pt x="1141655" y="0"/>
                    <a:pt x="1148888" y="2996"/>
                    <a:pt x="1154221" y="8329"/>
                  </a:cubicBezTo>
                  <a:cubicBezTo>
                    <a:pt x="1159554" y="13662"/>
                    <a:pt x="1162551" y="20896"/>
                    <a:pt x="1162551" y="28438"/>
                  </a:cubicBezTo>
                  <a:lnTo>
                    <a:pt x="1162551" y="1006455"/>
                  </a:lnTo>
                  <a:cubicBezTo>
                    <a:pt x="1162551" y="1013997"/>
                    <a:pt x="1159554" y="1021230"/>
                    <a:pt x="1154221" y="1026563"/>
                  </a:cubicBezTo>
                  <a:cubicBezTo>
                    <a:pt x="1148888" y="1031896"/>
                    <a:pt x="1141655" y="1034892"/>
                    <a:pt x="1134113" y="1034892"/>
                  </a:cubicBezTo>
                  <a:lnTo>
                    <a:pt x="28438" y="1034892"/>
                  </a:lnTo>
                  <a:cubicBezTo>
                    <a:pt x="20896" y="1034892"/>
                    <a:pt x="13662" y="1031896"/>
                    <a:pt x="8329" y="1026563"/>
                  </a:cubicBezTo>
                  <a:cubicBezTo>
                    <a:pt x="2996" y="1021230"/>
                    <a:pt x="0" y="1013997"/>
                    <a:pt x="0" y="1006455"/>
                  </a:cubicBezTo>
                  <a:lnTo>
                    <a:pt x="0" y="28438"/>
                  </a:lnTo>
                  <a:cubicBezTo>
                    <a:pt x="0" y="20896"/>
                    <a:pt x="2996" y="13662"/>
                    <a:pt x="8329" y="8329"/>
                  </a:cubicBezTo>
                  <a:cubicBezTo>
                    <a:pt x="13662" y="2996"/>
                    <a:pt x="20896" y="0"/>
                    <a:pt x="28438" y="0"/>
                  </a:cubicBezTo>
                  <a:close/>
                </a:path>
              </a:pathLst>
            </a:custGeom>
            <a:blipFill>
              <a:blip r:embed="rId2"/>
              <a:stretch>
                <a:fillRect l="-21779" r="-17584"/>
              </a:stretch>
            </a:blipFill>
          </p:spPr>
        </p:sp>
      </p:grpSp>
      <p:grpSp>
        <p:nvGrpSpPr>
          <p:cNvPr id="10" name="Group 10"/>
          <p:cNvGrpSpPr/>
          <p:nvPr>
            <p:custDataLst>
              <p:tags r:id="rId3"/>
            </p:custDataLst>
          </p:nvPr>
        </p:nvGrpSpPr>
        <p:grpSpPr>
          <a:xfrm rot="0">
            <a:off x="8182610" y="952500"/>
            <a:ext cx="9319895" cy="4240530"/>
            <a:chOff x="-162757" y="-537724"/>
            <a:chExt cx="10505409" cy="4311899"/>
          </a:xfrm>
        </p:grpSpPr>
        <p:grpSp>
          <p:nvGrpSpPr>
            <p:cNvPr id="11" name="Group 11"/>
            <p:cNvGrpSpPr/>
            <p:nvPr/>
          </p:nvGrpSpPr>
          <p:grpSpPr>
            <a:xfrm rot="0">
              <a:off x="-162757" y="-537724"/>
              <a:ext cx="10505409" cy="4311899"/>
              <a:chOff x="-145598" y="-106217"/>
              <a:chExt cx="2075143" cy="851733"/>
            </a:xfrm>
          </p:grpSpPr>
          <p:sp>
            <p:nvSpPr>
              <p:cNvPr id="12" name="Freeform 12"/>
              <p:cNvSpPr/>
              <p:nvPr>
                <p:custDataLst>
                  <p:tags r:id="rId4"/>
                </p:custDataLst>
              </p:nvPr>
            </p:nvSpPr>
            <p:spPr>
              <a:xfrm>
                <a:off x="0" y="0"/>
                <a:ext cx="1929521" cy="673143"/>
              </a:xfrm>
              <a:custGeom>
                <a:avLst/>
                <a:gdLst/>
                <a:ahLst/>
                <a:cxnLst/>
                <a:rect l="l" t="t" r="r" b="b"/>
                <a:pathLst>
                  <a:path w="1929521" h="673143">
                    <a:moveTo>
                      <a:pt x="25362" y="0"/>
                    </a:moveTo>
                    <a:lnTo>
                      <a:pt x="1904159" y="0"/>
                    </a:lnTo>
                    <a:cubicBezTo>
                      <a:pt x="1910885" y="0"/>
                      <a:pt x="1917336" y="2672"/>
                      <a:pt x="1922092" y="7428"/>
                    </a:cubicBezTo>
                    <a:cubicBezTo>
                      <a:pt x="1926848" y="12185"/>
                      <a:pt x="1929521" y="18636"/>
                      <a:pt x="1929521" y="25362"/>
                    </a:cubicBezTo>
                    <a:lnTo>
                      <a:pt x="1929521" y="647781"/>
                    </a:lnTo>
                    <a:cubicBezTo>
                      <a:pt x="1929521" y="661788"/>
                      <a:pt x="1918166" y="673143"/>
                      <a:pt x="1904159" y="673143"/>
                    </a:cubicBezTo>
                    <a:lnTo>
                      <a:pt x="25362" y="673143"/>
                    </a:lnTo>
                    <a:cubicBezTo>
                      <a:pt x="11355" y="673143"/>
                      <a:pt x="0" y="661788"/>
                      <a:pt x="0" y="647781"/>
                    </a:cubicBezTo>
                    <a:lnTo>
                      <a:pt x="0" y="25362"/>
                    </a:lnTo>
                    <a:cubicBezTo>
                      <a:pt x="0" y="11355"/>
                      <a:pt x="11355" y="0"/>
                      <a:pt x="25362" y="0"/>
                    </a:cubicBez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13" name="TextBox 13"/>
              <p:cNvSpPr txBox="1"/>
              <p:nvPr/>
            </p:nvSpPr>
            <p:spPr>
              <a:xfrm>
                <a:off x="-145598" y="-106217"/>
                <a:ext cx="2075143" cy="851733"/>
              </a:xfrm>
              <a:prstGeom prst="rect">
                <a:avLst/>
              </a:prstGeom>
            </p:spPr>
            <p:txBody>
              <a:bodyPr lIns="50800" tIns="50800" rIns="50800" bIns="50800" rtlCol="0" anchor="ctr"/>
              <a:lstStyle/>
              <a:p>
                <a:pPr algn="ctr">
                  <a:lnSpc>
                    <a:spcPts val="3530"/>
                  </a:lnSpc>
                </a:pPr>
              </a:p>
            </p:txBody>
          </p:sp>
        </p:grpSp>
        <p:sp>
          <p:nvSpPr>
            <p:cNvPr id="14" name="TextBox 14"/>
            <p:cNvSpPr txBox="1"/>
            <p:nvPr>
              <p:custDataLst>
                <p:tags r:id="rId5"/>
              </p:custDataLst>
            </p:nvPr>
          </p:nvSpPr>
          <p:spPr>
            <a:xfrm>
              <a:off x="920209" y="1468425"/>
              <a:ext cx="9164765" cy="1642628"/>
            </a:xfrm>
            <a:prstGeom prst="rect">
              <a:avLst/>
            </a:prstGeom>
          </p:spPr>
          <p:txBody>
            <a:bodyPr wrap="square" lIns="0" tIns="0" rIns="0" bIns="0" rtlCol="0" anchor="t">
              <a:spAutoFit/>
            </a:bodyPr>
            <a:lstStyle/>
            <a:p>
              <a:pPr algn="l">
                <a:lnSpc>
                  <a:spcPts val="3150"/>
                </a:lnSpc>
              </a:pPr>
              <a:r>
                <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目标：进一步丰富界面动画，使交互过程更具吸引力。</a:t>
              </a:r>
              <a:endPar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150"/>
                </a:lnSpc>
              </a:pPr>
              <a:r>
                <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改进细节：为每个界面的切换添加平滑过渡动画，例如页面滑动和按钮点击效果。</a:t>
              </a:r>
              <a:endPar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150"/>
                </a:lnSpc>
              </a:pPr>
              <a:r>
                <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优势：动画效果可增加用户的使用乐趣，提高应用的整体视觉吸引力。</a:t>
              </a:r>
              <a:endPar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grpSp>
          <p:nvGrpSpPr>
            <p:cNvPr id="15" name="Group 15"/>
            <p:cNvGrpSpPr/>
            <p:nvPr/>
          </p:nvGrpSpPr>
          <p:grpSpPr>
            <a:xfrm rot="5400000">
              <a:off x="3309749" y="-3067613"/>
              <a:ext cx="927466" cy="7546964"/>
              <a:chOff x="0" y="0"/>
              <a:chExt cx="660400" cy="5373799"/>
            </a:xfrm>
          </p:grpSpPr>
          <p:sp>
            <p:nvSpPr>
              <p:cNvPr id="16" name="Freeform 16"/>
              <p:cNvSpPr/>
              <p:nvPr>
                <p:custDataLst>
                  <p:tags r:id="rId6"/>
                </p:custDataLst>
              </p:nvPr>
            </p:nvSpPr>
            <p:spPr>
              <a:xfrm>
                <a:off x="0" y="0"/>
                <a:ext cx="660400" cy="5373799"/>
              </a:xfrm>
              <a:custGeom>
                <a:avLst/>
                <a:gdLst/>
                <a:ahLst/>
                <a:cxnLst/>
                <a:rect l="l" t="t" r="r" b="b"/>
                <a:pathLst>
                  <a:path w="660400" h="5373799">
                    <a:moveTo>
                      <a:pt x="220252" y="5354730"/>
                    </a:moveTo>
                    <a:cubicBezTo>
                      <a:pt x="254109" y="5366244"/>
                      <a:pt x="292600" y="5373799"/>
                      <a:pt x="330378" y="5373799"/>
                    </a:cubicBezTo>
                    <a:cubicBezTo>
                      <a:pt x="368157" y="5373799"/>
                      <a:pt x="404509" y="5367322"/>
                      <a:pt x="438009" y="5355808"/>
                    </a:cubicBezTo>
                    <a:cubicBezTo>
                      <a:pt x="438723" y="5355449"/>
                      <a:pt x="439435" y="5355449"/>
                      <a:pt x="440148" y="5355089"/>
                    </a:cubicBezTo>
                    <a:cubicBezTo>
                      <a:pt x="565955" y="5309034"/>
                      <a:pt x="658618" y="5187420"/>
                      <a:pt x="660400" y="4943985"/>
                    </a:cubicBezTo>
                    <a:lnTo>
                      <a:pt x="660400" y="0"/>
                    </a:lnTo>
                    <a:lnTo>
                      <a:pt x="0" y="0"/>
                    </a:lnTo>
                    <a:lnTo>
                      <a:pt x="0" y="4940316"/>
                    </a:lnTo>
                    <a:cubicBezTo>
                      <a:pt x="1782" y="5188139"/>
                      <a:pt x="93019" y="5309754"/>
                      <a:pt x="220252" y="5354730"/>
                    </a:cubicBezTo>
                    <a:close/>
                  </a:path>
                </a:pathLst>
              </a:custGeom>
              <a:gradFill rotWithShape="1">
                <a:gsLst>
                  <a:gs pos="0">
                    <a:srgbClr val="62AF40">
                      <a:alpha val="0"/>
                    </a:srgbClr>
                  </a:gs>
                  <a:gs pos="50000">
                    <a:srgbClr val="62AF40">
                      <a:alpha val="75000"/>
                    </a:srgbClr>
                  </a:gs>
                  <a:gs pos="100000">
                    <a:srgbClr val="62AF40">
                      <a:alpha val="75000"/>
                    </a:srgbClr>
                  </a:gs>
                </a:gsLst>
                <a:lin ang="5400000"/>
              </a:gradFill>
              <a:ln w="19050" cap="sq">
                <a:gradFill>
                  <a:gsLst>
                    <a:gs pos="0">
                      <a:srgbClr val="FFFFFF">
                        <a:alpha val="0"/>
                      </a:srgbClr>
                    </a:gs>
                    <a:gs pos="33333">
                      <a:srgbClr val="FFFFFF">
                        <a:alpha val="89500"/>
                      </a:srgbClr>
                    </a:gs>
                    <a:gs pos="66667">
                      <a:srgbClr val="FFFFFF">
                        <a:alpha val="89500"/>
                      </a:srgbClr>
                    </a:gs>
                    <a:gs pos="100000">
                      <a:srgbClr val="FFFFFF">
                        <a:alpha val="100000"/>
                      </a:srgbClr>
                    </a:gs>
                  </a:gsLst>
                  <a:lin ang="5400000"/>
                </a:gradFill>
                <a:prstDash val="solid"/>
                <a:miter/>
              </a:ln>
            </p:spPr>
          </p:sp>
          <p:sp>
            <p:nvSpPr>
              <p:cNvPr id="17" name="TextBox 17"/>
              <p:cNvSpPr txBox="1"/>
              <p:nvPr/>
            </p:nvSpPr>
            <p:spPr>
              <a:xfrm>
                <a:off x="0" y="-104775"/>
                <a:ext cx="660400" cy="5351574"/>
              </a:xfrm>
              <a:prstGeom prst="rect">
                <a:avLst/>
              </a:prstGeom>
            </p:spPr>
            <p:txBody>
              <a:bodyPr lIns="50800" tIns="50800" rIns="50800" bIns="50800" rtlCol="0" anchor="ctr"/>
              <a:lstStyle/>
              <a:p>
                <a:pPr marL="0" lvl="0" indent="0" algn="ctr">
                  <a:lnSpc>
                    <a:spcPts val="3530"/>
                  </a:lnSpc>
                  <a:spcBef>
                    <a:spcPct val="0"/>
                  </a:spcBef>
                </a:pPr>
              </a:p>
            </p:txBody>
          </p:sp>
        </p:grpSp>
        <p:sp>
          <p:nvSpPr>
            <p:cNvPr id="18" name="TextBox 18"/>
            <p:cNvSpPr txBox="1"/>
            <p:nvPr>
              <p:custDataLst>
                <p:tags r:id="rId7"/>
              </p:custDataLst>
            </p:nvPr>
          </p:nvSpPr>
          <p:spPr>
            <a:xfrm>
              <a:off x="638473" y="323623"/>
              <a:ext cx="7112021" cy="656664"/>
            </a:xfrm>
            <a:prstGeom prst="rect">
              <a:avLst/>
            </a:prstGeom>
          </p:spPr>
          <p:txBody>
            <a:bodyPr lIns="0" tIns="0" rIns="0" bIns="0" rtlCol="0" anchor="t">
              <a:spAutoFit/>
            </a:bodyPr>
            <a:lstStyle/>
            <a:p>
              <a:pPr algn="l">
                <a:lnSpc>
                  <a:spcPts val="5040"/>
                </a:lnSpc>
              </a:pPr>
              <a:r>
                <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改进方向1 - 增强动画效果</a:t>
              </a:r>
              <a:endPar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grpSp>
      <p:sp>
        <p:nvSpPr>
          <p:cNvPr id="28" name="TextBox 28"/>
          <p:cNvSpPr txBox="1"/>
          <p:nvPr/>
        </p:nvSpPr>
        <p:spPr>
          <a:xfrm>
            <a:off x="1531036" y="1390650"/>
            <a:ext cx="8115300" cy="358775"/>
          </a:xfrm>
          <a:prstGeom prst="rect">
            <a:avLst/>
          </a:prstGeom>
        </p:spPr>
        <p:txBody>
          <a:bodyPr lIns="0" tIns="0" rIns="0" bIns="0" rtlCol="0" anchor="t">
            <a:spAutoFit/>
          </a:bodyPr>
          <a:lstStyle/>
          <a:p>
            <a:pPr algn="just">
              <a:lnSpc>
                <a:spcPts val="2800"/>
              </a:lnSpc>
            </a:pPr>
            <a:r>
              <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改进</a:t>
            </a:r>
            <a:r>
              <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方向</a:t>
            </a:r>
            <a:endPar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grpSp>
        <p:nvGrpSpPr>
          <p:cNvPr id="31" name="Group 10"/>
          <p:cNvGrpSpPr/>
          <p:nvPr>
            <p:custDataLst>
              <p:tags r:id="rId8"/>
            </p:custDataLst>
          </p:nvPr>
        </p:nvGrpSpPr>
        <p:grpSpPr>
          <a:xfrm rot="0">
            <a:off x="8153400" y="4686300"/>
            <a:ext cx="9319895" cy="4240530"/>
            <a:chOff x="-162757" y="-537724"/>
            <a:chExt cx="10505409" cy="4311899"/>
          </a:xfrm>
        </p:grpSpPr>
        <p:grpSp>
          <p:nvGrpSpPr>
            <p:cNvPr id="32" name="Group 11"/>
            <p:cNvGrpSpPr/>
            <p:nvPr/>
          </p:nvGrpSpPr>
          <p:grpSpPr>
            <a:xfrm rot="0">
              <a:off x="-162757" y="-537724"/>
              <a:ext cx="10505409" cy="4311899"/>
              <a:chOff x="-145598" y="-106217"/>
              <a:chExt cx="2075143" cy="851733"/>
            </a:xfrm>
          </p:grpSpPr>
          <p:sp>
            <p:nvSpPr>
              <p:cNvPr id="33" name="Freeform 12"/>
              <p:cNvSpPr/>
              <p:nvPr>
                <p:custDataLst>
                  <p:tags r:id="rId9"/>
                </p:custDataLst>
              </p:nvPr>
            </p:nvSpPr>
            <p:spPr>
              <a:xfrm>
                <a:off x="0" y="0"/>
                <a:ext cx="1929521" cy="673143"/>
              </a:xfrm>
              <a:custGeom>
                <a:avLst/>
                <a:gdLst/>
                <a:ahLst/>
                <a:cxnLst/>
                <a:rect l="l" t="t" r="r" b="b"/>
                <a:pathLst>
                  <a:path w="1929521" h="673143">
                    <a:moveTo>
                      <a:pt x="25362" y="0"/>
                    </a:moveTo>
                    <a:lnTo>
                      <a:pt x="1904159" y="0"/>
                    </a:lnTo>
                    <a:cubicBezTo>
                      <a:pt x="1910885" y="0"/>
                      <a:pt x="1917336" y="2672"/>
                      <a:pt x="1922092" y="7428"/>
                    </a:cubicBezTo>
                    <a:cubicBezTo>
                      <a:pt x="1926848" y="12185"/>
                      <a:pt x="1929521" y="18636"/>
                      <a:pt x="1929521" y="25362"/>
                    </a:cubicBezTo>
                    <a:lnTo>
                      <a:pt x="1929521" y="647781"/>
                    </a:lnTo>
                    <a:cubicBezTo>
                      <a:pt x="1929521" y="661788"/>
                      <a:pt x="1918166" y="673143"/>
                      <a:pt x="1904159" y="673143"/>
                    </a:cubicBezTo>
                    <a:lnTo>
                      <a:pt x="25362" y="673143"/>
                    </a:lnTo>
                    <a:cubicBezTo>
                      <a:pt x="11355" y="673143"/>
                      <a:pt x="0" y="661788"/>
                      <a:pt x="0" y="647781"/>
                    </a:cubicBezTo>
                    <a:lnTo>
                      <a:pt x="0" y="25362"/>
                    </a:lnTo>
                    <a:cubicBezTo>
                      <a:pt x="0" y="11355"/>
                      <a:pt x="11355" y="0"/>
                      <a:pt x="25362" y="0"/>
                    </a:cubicBez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34" name="TextBox 13"/>
              <p:cNvSpPr txBox="1"/>
              <p:nvPr/>
            </p:nvSpPr>
            <p:spPr>
              <a:xfrm>
                <a:off x="-145598" y="-106217"/>
                <a:ext cx="2075143" cy="851733"/>
              </a:xfrm>
              <a:prstGeom prst="rect">
                <a:avLst/>
              </a:prstGeom>
            </p:spPr>
            <p:txBody>
              <a:bodyPr lIns="50800" tIns="50800" rIns="50800" bIns="50800" rtlCol="0" anchor="ctr"/>
              <a:p>
                <a:pPr algn="ctr">
                  <a:lnSpc>
                    <a:spcPts val="3530"/>
                  </a:lnSpc>
                </a:pPr>
              </a:p>
            </p:txBody>
          </p:sp>
        </p:grpSp>
        <p:sp>
          <p:nvSpPr>
            <p:cNvPr id="35" name="TextBox 14"/>
            <p:cNvSpPr txBox="1"/>
            <p:nvPr>
              <p:custDataLst>
                <p:tags r:id="rId10"/>
              </p:custDataLst>
            </p:nvPr>
          </p:nvSpPr>
          <p:spPr>
            <a:xfrm>
              <a:off x="920209" y="1468425"/>
              <a:ext cx="9164765" cy="1642628"/>
            </a:xfrm>
            <a:prstGeom prst="rect">
              <a:avLst/>
            </a:prstGeom>
          </p:spPr>
          <p:txBody>
            <a:bodyPr wrap="square" lIns="0" tIns="0" rIns="0" bIns="0" rtlCol="0" anchor="t">
              <a:spAutoFit/>
            </a:bodyPr>
            <a:p>
              <a:pPr algn="l">
                <a:lnSpc>
                  <a:spcPts val="3150"/>
                </a:lnSpc>
              </a:pPr>
              <a:r>
                <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目标：增加用户个性化设置功能，以提升用户体验。</a:t>
              </a:r>
              <a:endPar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150"/>
                </a:lnSpc>
              </a:pPr>
              <a:r>
                <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改进细节：允许用户自定义界面主题颜色、字体大小等，以适应不同的用户喜好。</a:t>
              </a:r>
              <a:endPar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150"/>
                </a:lnSpc>
              </a:pPr>
              <a:r>
                <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优势：增加用户粘性和满意度，提升应用的竞争力。</a:t>
              </a:r>
              <a:endPar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grpSp>
          <p:nvGrpSpPr>
            <p:cNvPr id="36" name="Group 15"/>
            <p:cNvGrpSpPr/>
            <p:nvPr/>
          </p:nvGrpSpPr>
          <p:grpSpPr>
            <a:xfrm rot="5400000">
              <a:off x="3309749" y="-3067613"/>
              <a:ext cx="927466" cy="7546964"/>
              <a:chOff x="0" y="0"/>
              <a:chExt cx="660400" cy="5373799"/>
            </a:xfrm>
          </p:grpSpPr>
          <p:sp>
            <p:nvSpPr>
              <p:cNvPr id="37" name="Freeform 16"/>
              <p:cNvSpPr/>
              <p:nvPr>
                <p:custDataLst>
                  <p:tags r:id="rId11"/>
                </p:custDataLst>
              </p:nvPr>
            </p:nvSpPr>
            <p:spPr>
              <a:xfrm>
                <a:off x="0" y="0"/>
                <a:ext cx="660400" cy="5373799"/>
              </a:xfrm>
              <a:custGeom>
                <a:avLst/>
                <a:gdLst/>
                <a:ahLst/>
                <a:cxnLst/>
                <a:rect l="l" t="t" r="r" b="b"/>
                <a:pathLst>
                  <a:path w="660400" h="5373799">
                    <a:moveTo>
                      <a:pt x="220252" y="5354730"/>
                    </a:moveTo>
                    <a:cubicBezTo>
                      <a:pt x="254109" y="5366244"/>
                      <a:pt x="292600" y="5373799"/>
                      <a:pt x="330378" y="5373799"/>
                    </a:cubicBezTo>
                    <a:cubicBezTo>
                      <a:pt x="368157" y="5373799"/>
                      <a:pt x="404509" y="5367322"/>
                      <a:pt x="438009" y="5355808"/>
                    </a:cubicBezTo>
                    <a:cubicBezTo>
                      <a:pt x="438723" y="5355449"/>
                      <a:pt x="439435" y="5355449"/>
                      <a:pt x="440148" y="5355089"/>
                    </a:cubicBezTo>
                    <a:cubicBezTo>
                      <a:pt x="565955" y="5309034"/>
                      <a:pt x="658618" y="5187420"/>
                      <a:pt x="660400" y="4943985"/>
                    </a:cubicBezTo>
                    <a:lnTo>
                      <a:pt x="660400" y="0"/>
                    </a:lnTo>
                    <a:lnTo>
                      <a:pt x="0" y="0"/>
                    </a:lnTo>
                    <a:lnTo>
                      <a:pt x="0" y="4940316"/>
                    </a:lnTo>
                    <a:cubicBezTo>
                      <a:pt x="1782" y="5188139"/>
                      <a:pt x="93019" y="5309754"/>
                      <a:pt x="220252" y="5354730"/>
                    </a:cubicBezTo>
                    <a:close/>
                  </a:path>
                </a:pathLst>
              </a:custGeom>
              <a:gradFill rotWithShape="1">
                <a:gsLst>
                  <a:gs pos="0">
                    <a:srgbClr val="62AF40">
                      <a:alpha val="0"/>
                    </a:srgbClr>
                  </a:gs>
                  <a:gs pos="50000">
                    <a:srgbClr val="62AF40">
                      <a:alpha val="75000"/>
                    </a:srgbClr>
                  </a:gs>
                  <a:gs pos="100000">
                    <a:srgbClr val="62AF40">
                      <a:alpha val="75000"/>
                    </a:srgbClr>
                  </a:gs>
                </a:gsLst>
                <a:lin ang="5400000"/>
              </a:gradFill>
              <a:ln w="19050" cap="sq">
                <a:gradFill>
                  <a:gsLst>
                    <a:gs pos="0">
                      <a:srgbClr val="FFFFFF">
                        <a:alpha val="0"/>
                      </a:srgbClr>
                    </a:gs>
                    <a:gs pos="33333">
                      <a:srgbClr val="FFFFFF">
                        <a:alpha val="89500"/>
                      </a:srgbClr>
                    </a:gs>
                    <a:gs pos="66667">
                      <a:srgbClr val="FFFFFF">
                        <a:alpha val="89500"/>
                      </a:srgbClr>
                    </a:gs>
                    <a:gs pos="100000">
                      <a:srgbClr val="FFFFFF">
                        <a:alpha val="100000"/>
                      </a:srgbClr>
                    </a:gs>
                  </a:gsLst>
                  <a:lin ang="5400000"/>
                </a:gradFill>
                <a:prstDash val="solid"/>
                <a:miter/>
              </a:ln>
            </p:spPr>
          </p:sp>
          <p:sp>
            <p:nvSpPr>
              <p:cNvPr id="38" name="TextBox 17"/>
              <p:cNvSpPr txBox="1"/>
              <p:nvPr/>
            </p:nvSpPr>
            <p:spPr>
              <a:xfrm>
                <a:off x="0" y="-104775"/>
                <a:ext cx="660400" cy="5351574"/>
              </a:xfrm>
              <a:prstGeom prst="rect">
                <a:avLst/>
              </a:prstGeom>
            </p:spPr>
            <p:txBody>
              <a:bodyPr lIns="50800" tIns="50800" rIns="50800" bIns="50800" rtlCol="0" anchor="ctr"/>
              <a:p>
                <a:pPr marL="0" lvl="0" indent="0" algn="ctr">
                  <a:lnSpc>
                    <a:spcPts val="3530"/>
                  </a:lnSpc>
                  <a:spcBef>
                    <a:spcPct val="0"/>
                  </a:spcBef>
                </a:pPr>
              </a:p>
            </p:txBody>
          </p:sp>
        </p:grpSp>
        <p:sp>
          <p:nvSpPr>
            <p:cNvPr id="39" name="TextBox 18"/>
            <p:cNvSpPr txBox="1"/>
            <p:nvPr>
              <p:custDataLst>
                <p:tags r:id="rId12"/>
              </p:custDataLst>
            </p:nvPr>
          </p:nvSpPr>
          <p:spPr>
            <a:xfrm>
              <a:off x="638473" y="323623"/>
              <a:ext cx="7112021" cy="656664"/>
            </a:xfrm>
            <a:prstGeom prst="rect">
              <a:avLst/>
            </a:prstGeom>
          </p:spPr>
          <p:txBody>
            <a:bodyPr lIns="0" tIns="0" rIns="0" bIns="0" rtlCol="0" anchor="t">
              <a:spAutoFit/>
            </a:bodyPr>
            <a:p>
              <a:pPr algn="l">
                <a:lnSpc>
                  <a:spcPts val="5040"/>
                </a:lnSpc>
              </a:pPr>
              <a:r>
                <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改进方向2 - 个性化设置</a:t>
              </a:r>
              <a:endPar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grpSp>
      <p:sp>
        <p:nvSpPr>
          <p:cNvPr id="40" name="AutoShape 15"/>
          <p:cNvSpPr/>
          <p:nvPr/>
        </p:nvSpPr>
        <p:spPr>
          <a:xfrm>
            <a:off x="10744021" y="9813163"/>
            <a:ext cx="3693714" cy="0"/>
          </a:xfrm>
          <a:prstGeom prst="line">
            <a:avLst/>
          </a:prstGeom>
          <a:ln w="28575" cap="flat">
            <a:solidFill>
              <a:schemeClr val="accent3">
                <a:lumMod val="50000"/>
              </a:schemeClr>
            </a:solidFill>
            <a:prstDash val="solid"/>
            <a:headEnd type="none" w="sm" len="sm"/>
            <a:tailEnd type="none" w="sm" len="sm"/>
          </a:ln>
        </p:spPr>
      </p:sp>
      <p:sp>
        <p:nvSpPr>
          <p:cNvPr id="41" name="TextBox 20"/>
          <p:cNvSpPr txBox="1"/>
          <p:nvPr/>
        </p:nvSpPr>
        <p:spPr>
          <a:xfrm>
            <a:off x="14121765" y="9754870"/>
            <a:ext cx="3657600" cy="134620"/>
          </a:xfrm>
          <a:prstGeom prst="rect">
            <a:avLst/>
          </a:prstGeom>
        </p:spPr>
        <p:txBody>
          <a:bodyPr wrap="square" lIns="0" tIns="0" rIns="0" bIns="0" rtlCol="0" anchor="t">
            <a:spAutoFit/>
          </a:bodyPr>
          <a:lstStyle/>
          <a:p>
            <a:pPr algn="r">
              <a:lnSpc>
                <a:spcPts val="1050"/>
              </a:lnSpc>
            </a:pPr>
            <a:r>
              <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e充电 - 移动智能充电应用</a:t>
            </a:r>
            <a:endPar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p>
          </p:txBody>
        </p:sp>
      </p:grpSp>
      <p:sp>
        <p:nvSpPr>
          <p:cNvPr id="6" name="AutoShape 6"/>
          <p:cNvSpPr/>
          <p:nvPr/>
        </p:nvSpPr>
        <p:spPr>
          <a:xfrm flipH="1" flipV="1">
            <a:off x="1064856" y="0"/>
            <a:ext cx="0" cy="2146595"/>
          </a:xfrm>
          <a:prstGeom prst="line">
            <a:avLst/>
          </a:prstGeom>
          <a:ln w="28575" cap="flat">
            <a:gradFill>
              <a:gsLst>
                <a:gs pos="0">
                  <a:srgbClr val="000000">
                    <a:alpha val="0"/>
                  </a:srgbClr>
                </a:gs>
                <a:gs pos="100000">
                  <a:srgbClr val="000000">
                    <a:alpha val="100000"/>
                  </a:srgbClr>
                </a:gs>
              </a:gsLst>
              <a:lin ang="0"/>
            </a:gradFill>
            <a:prstDash val="solid"/>
            <a:headEnd type="none" w="sm" len="sm"/>
            <a:tailEnd type="none" w="sm" len="sm"/>
          </a:ln>
        </p:spPr>
      </p:sp>
      <p:grpSp>
        <p:nvGrpSpPr>
          <p:cNvPr id="10" name="Group 10"/>
          <p:cNvGrpSpPr/>
          <p:nvPr/>
        </p:nvGrpSpPr>
        <p:grpSpPr>
          <a:xfrm rot="0">
            <a:off x="1531036" y="5696391"/>
            <a:ext cx="4688955" cy="3074857"/>
            <a:chOff x="0" y="0"/>
            <a:chExt cx="1234951" cy="809839"/>
          </a:xfrm>
        </p:grpSpPr>
        <p:sp>
          <p:nvSpPr>
            <p:cNvPr id="11" name="Freeform 11"/>
            <p:cNvSpPr/>
            <p:nvPr/>
          </p:nvSpPr>
          <p:spPr>
            <a:xfrm>
              <a:off x="0" y="0"/>
              <a:ext cx="1234951" cy="809839"/>
            </a:xfrm>
            <a:custGeom>
              <a:avLst/>
              <a:gdLst/>
              <a:ahLst/>
              <a:cxnLst/>
              <a:rect l="l" t="t" r="r" b="b"/>
              <a:pathLst>
                <a:path w="1234951" h="809839">
                  <a:moveTo>
                    <a:pt x="39626" y="0"/>
                  </a:moveTo>
                  <a:lnTo>
                    <a:pt x="1195325" y="0"/>
                  </a:lnTo>
                  <a:cubicBezTo>
                    <a:pt x="1205834" y="0"/>
                    <a:pt x="1215913" y="4175"/>
                    <a:pt x="1223345" y="11606"/>
                  </a:cubicBezTo>
                  <a:cubicBezTo>
                    <a:pt x="1230776" y="19038"/>
                    <a:pt x="1234951" y="29117"/>
                    <a:pt x="1234951" y="39626"/>
                  </a:cubicBezTo>
                  <a:lnTo>
                    <a:pt x="1234951" y="770212"/>
                  </a:lnTo>
                  <a:cubicBezTo>
                    <a:pt x="1234951" y="792097"/>
                    <a:pt x="1217210" y="809839"/>
                    <a:pt x="1195325" y="809839"/>
                  </a:cubicBezTo>
                  <a:lnTo>
                    <a:pt x="39626" y="809839"/>
                  </a:lnTo>
                  <a:cubicBezTo>
                    <a:pt x="17741" y="809839"/>
                    <a:pt x="0" y="792097"/>
                    <a:pt x="0" y="770212"/>
                  </a:cubicBezTo>
                  <a:lnTo>
                    <a:pt x="0" y="39626"/>
                  </a:lnTo>
                  <a:cubicBezTo>
                    <a:pt x="0" y="17741"/>
                    <a:pt x="17741" y="0"/>
                    <a:pt x="39626" y="0"/>
                  </a:cubicBez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12" name="TextBox 12"/>
            <p:cNvSpPr txBox="1"/>
            <p:nvPr/>
          </p:nvSpPr>
          <p:spPr>
            <a:xfrm>
              <a:off x="0" y="-104775"/>
              <a:ext cx="1234951" cy="914614"/>
            </a:xfrm>
            <a:prstGeom prst="rect">
              <a:avLst/>
            </a:prstGeom>
          </p:spPr>
          <p:txBody>
            <a:bodyPr lIns="50800" tIns="50800" rIns="50800" bIns="50800" rtlCol="0" anchor="ctr"/>
            <a:lstStyle/>
            <a:p>
              <a:pPr algn="ctr">
                <a:lnSpc>
                  <a:spcPts val="3530"/>
                </a:lnSpc>
              </a:pPr>
            </a:p>
          </p:txBody>
        </p:sp>
      </p:grpSp>
      <p:grpSp>
        <p:nvGrpSpPr>
          <p:cNvPr id="13" name="Group 13"/>
          <p:cNvGrpSpPr/>
          <p:nvPr/>
        </p:nvGrpSpPr>
        <p:grpSpPr>
          <a:xfrm rot="0">
            <a:off x="6810635" y="5696391"/>
            <a:ext cx="4688955" cy="3074857"/>
            <a:chOff x="0" y="0"/>
            <a:chExt cx="1234951" cy="809839"/>
          </a:xfrm>
        </p:grpSpPr>
        <p:sp>
          <p:nvSpPr>
            <p:cNvPr id="14" name="Freeform 14"/>
            <p:cNvSpPr/>
            <p:nvPr/>
          </p:nvSpPr>
          <p:spPr>
            <a:xfrm>
              <a:off x="0" y="0"/>
              <a:ext cx="1234951" cy="809839"/>
            </a:xfrm>
            <a:custGeom>
              <a:avLst/>
              <a:gdLst/>
              <a:ahLst/>
              <a:cxnLst/>
              <a:rect l="l" t="t" r="r" b="b"/>
              <a:pathLst>
                <a:path w="1234951" h="809839">
                  <a:moveTo>
                    <a:pt x="39626" y="0"/>
                  </a:moveTo>
                  <a:lnTo>
                    <a:pt x="1195325" y="0"/>
                  </a:lnTo>
                  <a:cubicBezTo>
                    <a:pt x="1205834" y="0"/>
                    <a:pt x="1215913" y="4175"/>
                    <a:pt x="1223345" y="11606"/>
                  </a:cubicBezTo>
                  <a:cubicBezTo>
                    <a:pt x="1230776" y="19038"/>
                    <a:pt x="1234951" y="29117"/>
                    <a:pt x="1234951" y="39626"/>
                  </a:cubicBezTo>
                  <a:lnTo>
                    <a:pt x="1234951" y="770212"/>
                  </a:lnTo>
                  <a:cubicBezTo>
                    <a:pt x="1234951" y="792097"/>
                    <a:pt x="1217210" y="809839"/>
                    <a:pt x="1195325" y="809839"/>
                  </a:cubicBezTo>
                  <a:lnTo>
                    <a:pt x="39626" y="809839"/>
                  </a:lnTo>
                  <a:cubicBezTo>
                    <a:pt x="17741" y="809839"/>
                    <a:pt x="0" y="792097"/>
                    <a:pt x="0" y="770212"/>
                  </a:cubicBezTo>
                  <a:lnTo>
                    <a:pt x="0" y="39626"/>
                  </a:lnTo>
                  <a:cubicBezTo>
                    <a:pt x="0" y="17741"/>
                    <a:pt x="17741" y="0"/>
                    <a:pt x="39626" y="0"/>
                  </a:cubicBez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15" name="TextBox 15"/>
            <p:cNvSpPr txBox="1"/>
            <p:nvPr/>
          </p:nvSpPr>
          <p:spPr>
            <a:xfrm>
              <a:off x="0" y="-104775"/>
              <a:ext cx="1234951" cy="914614"/>
            </a:xfrm>
            <a:prstGeom prst="rect">
              <a:avLst/>
            </a:prstGeom>
          </p:spPr>
          <p:txBody>
            <a:bodyPr lIns="50800" tIns="50800" rIns="50800" bIns="50800" rtlCol="0" anchor="ctr"/>
            <a:lstStyle/>
            <a:p>
              <a:pPr algn="ctr">
                <a:lnSpc>
                  <a:spcPts val="3530"/>
                </a:lnSpc>
              </a:pPr>
            </a:p>
          </p:txBody>
        </p:sp>
      </p:grpSp>
      <p:grpSp>
        <p:nvGrpSpPr>
          <p:cNvPr id="16" name="Group 16"/>
          <p:cNvGrpSpPr/>
          <p:nvPr/>
        </p:nvGrpSpPr>
        <p:grpSpPr>
          <a:xfrm rot="0">
            <a:off x="12109189" y="5696391"/>
            <a:ext cx="4688955" cy="3074857"/>
            <a:chOff x="0" y="0"/>
            <a:chExt cx="1234951" cy="809839"/>
          </a:xfrm>
        </p:grpSpPr>
        <p:sp>
          <p:nvSpPr>
            <p:cNvPr id="17" name="Freeform 17"/>
            <p:cNvSpPr/>
            <p:nvPr/>
          </p:nvSpPr>
          <p:spPr>
            <a:xfrm>
              <a:off x="0" y="0"/>
              <a:ext cx="1234951" cy="809839"/>
            </a:xfrm>
            <a:custGeom>
              <a:avLst/>
              <a:gdLst/>
              <a:ahLst/>
              <a:cxnLst/>
              <a:rect l="l" t="t" r="r" b="b"/>
              <a:pathLst>
                <a:path w="1234951" h="809839">
                  <a:moveTo>
                    <a:pt x="39626" y="0"/>
                  </a:moveTo>
                  <a:lnTo>
                    <a:pt x="1195325" y="0"/>
                  </a:lnTo>
                  <a:cubicBezTo>
                    <a:pt x="1205834" y="0"/>
                    <a:pt x="1215913" y="4175"/>
                    <a:pt x="1223345" y="11606"/>
                  </a:cubicBezTo>
                  <a:cubicBezTo>
                    <a:pt x="1230776" y="19038"/>
                    <a:pt x="1234951" y="29117"/>
                    <a:pt x="1234951" y="39626"/>
                  </a:cubicBezTo>
                  <a:lnTo>
                    <a:pt x="1234951" y="770212"/>
                  </a:lnTo>
                  <a:cubicBezTo>
                    <a:pt x="1234951" y="792097"/>
                    <a:pt x="1217210" y="809839"/>
                    <a:pt x="1195325" y="809839"/>
                  </a:cubicBezTo>
                  <a:lnTo>
                    <a:pt x="39626" y="809839"/>
                  </a:lnTo>
                  <a:cubicBezTo>
                    <a:pt x="17741" y="809839"/>
                    <a:pt x="0" y="792097"/>
                    <a:pt x="0" y="770212"/>
                  </a:cubicBezTo>
                  <a:lnTo>
                    <a:pt x="0" y="39626"/>
                  </a:lnTo>
                  <a:cubicBezTo>
                    <a:pt x="0" y="17741"/>
                    <a:pt x="17741" y="0"/>
                    <a:pt x="39626" y="0"/>
                  </a:cubicBez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18" name="TextBox 18"/>
            <p:cNvSpPr txBox="1"/>
            <p:nvPr/>
          </p:nvSpPr>
          <p:spPr>
            <a:xfrm>
              <a:off x="0" y="-104775"/>
              <a:ext cx="1234951" cy="914614"/>
            </a:xfrm>
            <a:prstGeom prst="rect">
              <a:avLst/>
            </a:prstGeom>
          </p:spPr>
          <p:txBody>
            <a:bodyPr lIns="50800" tIns="50800" rIns="50800" bIns="50800" rtlCol="0" anchor="ctr"/>
            <a:lstStyle/>
            <a:p>
              <a:pPr algn="ctr">
                <a:lnSpc>
                  <a:spcPts val="3530"/>
                </a:lnSpc>
              </a:pPr>
            </a:p>
          </p:txBody>
        </p:sp>
      </p:grpSp>
      <p:sp>
        <p:nvSpPr>
          <p:cNvPr id="23" name="TextBox 23"/>
          <p:cNvSpPr txBox="1"/>
          <p:nvPr/>
        </p:nvSpPr>
        <p:spPr>
          <a:xfrm>
            <a:off x="1531036" y="1390650"/>
            <a:ext cx="8115300" cy="358775"/>
          </a:xfrm>
          <a:prstGeom prst="rect">
            <a:avLst/>
          </a:prstGeom>
        </p:spPr>
        <p:txBody>
          <a:bodyPr lIns="0" tIns="0" rIns="0" bIns="0" rtlCol="0" anchor="t">
            <a:spAutoFit/>
          </a:bodyPr>
          <a:lstStyle/>
          <a:p>
            <a:pPr algn="just">
              <a:lnSpc>
                <a:spcPts val="2800"/>
              </a:lnSpc>
            </a:pPr>
            <a:r>
              <a:rPr lang="zh-CN" altLang="en-US" sz="48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a:t>
            </a:r>
            <a:r>
              <a:rPr lang="en-US" altLang="zh-CN" sz="48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1</a:t>
            </a:r>
            <a:r>
              <a:rPr lang="zh-CN" altLang="en-US" sz="48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）已有的动画效果</a:t>
            </a:r>
            <a:endParaRPr lang="zh-CN" altLang="en-US" sz="48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25" name="TextBox 25"/>
          <p:cNvSpPr txBox="1"/>
          <p:nvPr/>
        </p:nvSpPr>
        <p:spPr>
          <a:xfrm>
            <a:off x="2101424" y="6722191"/>
            <a:ext cx="3548178" cy="1615440"/>
          </a:xfrm>
          <a:prstGeom prst="rect">
            <a:avLst/>
          </a:prstGeom>
        </p:spPr>
        <p:txBody>
          <a:bodyPr lIns="0" tIns="0" rIns="0" bIns="0" rtlCol="0" anchor="t">
            <a:spAutoFit/>
          </a:bodyPr>
          <a:lstStyle/>
          <a:p>
            <a:pPr algn="ctr">
              <a:lnSpc>
                <a:spcPts val="3150"/>
              </a:lnSpc>
            </a:pPr>
            <a:r>
              <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当用户点击按钮时，界面会给出轻微的反馈，如按钮缩放或阴影变化，确保用户感知到点击操作已被识别。</a:t>
            </a:r>
            <a:endPar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26" name="TextBox 26"/>
          <p:cNvSpPr txBox="1"/>
          <p:nvPr/>
        </p:nvSpPr>
        <p:spPr>
          <a:xfrm>
            <a:off x="2101424" y="5948958"/>
            <a:ext cx="3548178" cy="645795"/>
          </a:xfrm>
          <a:prstGeom prst="rect">
            <a:avLst/>
          </a:prstGeom>
        </p:spPr>
        <p:txBody>
          <a:bodyPr lIns="0" tIns="0" rIns="0" bIns="0" rtlCol="0" anchor="t">
            <a:spAutoFit/>
          </a:bodyPr>
          <a:lstStyle/>
          <a:p>
            <a:pPr algn="ctr">
              <a:lnSpc>
                <a:spcPts val="5040"/>
              </a:lnSpc>
            </a:pPr>
            <a:r>
              <a:rPr lang="en-US" sz="28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按钮点击效果</a:t>
            </a:r>
            <a:endParaRPr lang="en-US" sz="28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27" name="TextBox 27"/>
          <p:cNvSpPr txBox="1"/>
          <p:nvPr/>
        </p:nvSpPr>
        <p:spPr>
          <a:xfrm>
            <a:off x="7369911" y="5948958"/>
            <a:ext cx="3548178" cy="645795"/>
          </a:xfrm>
          <a:prstGeom prst="rect">
            <a:avLst/>
          </a:prstGeom>
        </p:spPr>
        <p:txBody>
          <a:bodyPr lIns="0" tIns="0" rIns="0" bIns="0" rtlCol="0" anchor="t">
            <a:spAutoFit/>
          </a:bodyPr>
          <a:lstStyle/>
          <a:p>
            <a:pPr algn="ctr">
              <a:lnSpc>
                <a:spcPts val="5040"/>
              </a:lnSpc>
            </a:pPr>
            <a:r>
              <a:rPr lang="en-US" sz="28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页面切换动画</a:t>
            </a:r>
            <a:endParaRPr lang="en-US" sz="28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28" name="TextBox 28"/>
          <p:cNvSpPr txBox="1"/>
          <p:nvPr/>
        </p:nvSpPr>
        <p:spPr>
          <a:xfrm>
            <a:off x="12638398" y="5948958"/>
            <a:ext cx="3548178" cy="645795"/>
          </a:xfrm>
          <a:prstGeom prst="rect">
            <a:avLst/>
          </a:prstGeom>
        </p:spPr>
        <p:txBody>
          <a:bodyPr lIns="0" tIns="0" rIns="0" bIns="0" rtlCol="0" anchor="t">
            <a:spAutoFit/>
          </a:bodyPr>
          <a:lstStyle/>
          <a:p>
            <a:pPr algn="ctr">
              <a:lnSpc>
                <a:spcPts val="5040"/>
              </a:lnSpc>
            </a:pPr>
            <a:r>
              <a:rPr lang="en-US" sz="28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加载动画</a:t>
            </a:r>
            <a:endParaRPr lang="en-US" sz="28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29" name="TextBox 29"/>
          <p:cNvSpPr txBox="1"/>
          <p:nvPr/>
        </p:nvSpPr>
        <p:spPr>
          <a:xfrm>
            <a:off x="7381023" y="6722191"/>
            <a:ext cx="3548178" cy="1615440"/>
          </a:xfrm>
          <a:prstGeom prst="rect">
            <a:avLst/>
          </a:prstGeom>
        </p:spPr>
        <p:txBody>
          <a:bodyPr lIns="0" tIns="0" rIns="0" bIns="0" rtlCol="0" anchor="t">
            <a:spAutoFit/>
          </a:bodyPr>
          <a:lstStyle/>
          <a:p>
            <a:pPr algn="ctr">
              <a:lnSpc>
                <a:spcPts val="3150"/>
              </a:lnSpc>
            </a:pPr>
            <a:r>
              <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在页面之间切换时，当前页面平滑滑出，下一页面滑入或淡入，使过渡显得自然流畅，避免了生硬的切换。</a:t>
            </a:r>
            <a:endPar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30" name="TextBox 30"/>
          <p:cNvSpPr txBox="1"/>
          <p:nvPr/>
        </p:nvSpPr>
        <p:spPr>
          <a:xfrm>
            <a:off x="12660622" y="6722191"/>
            <a:ext cx="3548178" cy="1211580"/>
          </a:xfrm>
          <a:prstGeom prst="rect">
            <a:avLst/>
          </a:prstGeom>
        </p:spPr>
        <p:txBody>
          <a:bodyPr lIns="0" tIns="0" rIns="0" bIns="0" rtlCol="0" anchor="t">
            <a:spAutoFit/>
          </a:bodyPr>
          <a:lstStyle/>
          <a:p>
            <a:pPr algn="ctr">
              <a:lnSpc>
                <a:spcPts val="3150"/>
              </a:lnSpc>
            </a:pPr>
            <a:r>
              <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在充电过程或数据加载时，应用显示了一个充电进度条，帮助用户实时了解操作进展。</a:t>
            </a:r>
            <a:endPar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31" name="TextBox 31"/>
          <p:cNvSpPr txBox="1"/>
          <p:nvPr/>
        </p:nvSpPr>
        <p:spPr>
          <a:xfrm>
            <a:off x="1591945" y="651510"/>
            <a:ext cx="6423660" cy="403860"/>
          </a:xfrm>
          <a:prstGeom prst="rect">
            <a:avLst/>
          </a:prstGeom>
        </p:spPr>
        <p:txBody>
          <a:bodyPr wrap="square" lIns="0" tIns="0" rIns="0" bIns="0" rtlCol="0" anchor="t">
            <a:spAutoFit/>
          </a:bodyPr>
          <a:lstStyle/>
          <a:p>
            <a:pPr algn="l">
              <a:lnSpc>
                <a:spcPts val="3150"/>
              </a:lnSpc>
            </a:pPr>
            <a:r>
              <a:rPr lang="zh-CN" alt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改进方向</a:t>
            </a:r>
            <a:r>
              <a:rPr lang="en-US" altLang="zh-CN"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1 - </a:t>
            </a:r>
            <a:r>
              <a:rPr lang="zh-CN" alt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增加动画效果</a:t>
            </a:r>
            <a:endParaRPr lang="zh-CN" alt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pic>
        <p:nvPicPr>
          <p:cNvPr id="33" name="图片 32"/>
          <p:cNvPicPr>
            <a:picLocks noChangeAspect="1"/>
          </p:cNvPicPr>
          <p:nvPr>
            <p:custDataLst>
              <p:tags r:id="rId2"/>
            </p:custDataLst>
          </p:nvPr>
        </p:nvPicPr>
        <p:blipFill>
          <a:blip r:embed="rId3"/>
          <a:stretch>
            <a:fillRect/>
          </a:stretch>
        </p:blipFill>
        <p:spPr>
          <a:xfrm>
            <a:off x="1524000" y="2266315"/>
            <a:ext cx="4794885" cy="3047365"/>
          </a:xfrm>
          <a:prstGeom prst="rect">
            <a:avLst/>
          </a:prstGeom>
        </p:spPr>
      </p:pic>
      <p:pic>
        <p:nvPicPr>
          <p:cNvPr id="34" name="图片 33"/>
          <p:cNvPicPr>
            <a:picLocks noChangeAspect="1"/>
          </p:cNvPicPr>
          <p:nvPr/>
        </p:nvPicPr>
        <p:blipFill>
          <a:blip r:embed="rId4"/>
          <a:stretch>
            <a:fillRect/>
          </a:stretch>
        </p:blipFill>
        <p:spPr>
          <a:xfrm>
            <a:off x="6814185" y="2210435"/>
            <a:ext cx="4799965" cy="3025140"/>
          </a:xfrm>
          <a:prstGeom prst="rect">
            <a:avLst/>
          </a:prstGeom>
        </p:spPr>
      </p:pic>
      <p:pic>
        <p:nvPicPr>
          <p:cNvPr id="35" name="图片 34"/>
          <p:cNvPicPr>
            <a:picLocks noChangeAspect="1"/>
          </p:cNvPicPr>
          <p:nvPr/>
        </p:nvPicPr>
        <p:blipFill>
          <a:blip r:embed="rId5"/>
          <a:stretch>
            <a:fillRect/>
          </a:stretch>
        </p:blipFill>
        <p:spPr>
          <a:xfrm>
            <a:off x="12115800" y="2210435"/>
            <a:ext cx="4801870" cy="3032125"/>
          </a:xfrm>
          <a:prstGeom prst="rect">
            <a:avLst/>
          </a:prstGeom>
        </p:spPr>
      </p:pic>
      <p:sp>
        <p:nvSpPr>
          <p:cNvPr id="37" name="AutoShape 15"/>
          <p:cNvSpPr/>
          <p:nvPr/>
        </p:nvSpPr>
        <p:spPr>
          <a:xfrm>
            <a:off x="10744021" y="9813163"/>
            <a:ext cx="3693714" cy="0"/>
          </a:xfrm>
          <a:prstGeom prst="line">
            <a:avLst/>
          </a:prstGeom>
          <a:ln w="28575" cap="flat">
            <a:solidFill>
              <a:schemeClr val="accent3">
                <a:lumMod val="50000"/>
              </a:schemeClr>
            </a:solidFill>
            <a:prstDash val="solid"/>
            <a:headEnd type="none" w="sm" len="sm"/>
            <a:tailEnd type="none" w="sm" len="sm"/>
          </a:ln>
        </p:spPr>
      </p:sp>
      <p:sp>
        <p:nvSpPr>
          <p:cNvPr id="38" name="TextBox 20"/>
          <p:cNvSpPr txBox="1"/>
          <p:nvPr/>
        </p:nvSpPr>
        <p:spPr>
          <a:xfrm>
            <a:off x="14121765" y="9754870"/>
            <a:ext cx="3657600" cy="134620"/>
          </a:xfrm>
          <a:prstGeom prst="rect">
            <a:avLst/>
          </a:prstGeom>
        </p:spPr>
        <p:txBody>
          <a:bodyPr wrap="square" lIns="0" tIns="0" rIns="0" bIns="0" rtlCol="0" anchor="t">
            <a:spAutoFit/>
          </a:bodyPr>
          <a:p>
            <a:pPr algn="r">
              <a:lnSpc>
                <a:spcPts val="1050"/>
              </a:lnSpc>
            </a:pPr>
            <a:r>
              <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e充电 - 移动智能充电应用</a:t>
            </a:r>
            <a:endPar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anim calcmode="lin" valueType="num">
                                      <p:cBhvr>
                                        <p:cTn id="35" dur="1000" fill="hold"/>
                                        <p:tgtEl>
                                          <p:spTgt spid="27"/>
                                        </p:tgtEl>
                                        <p:attrNameLst>
                                          <p:attrName>ppt_x</p:attrName>
                                        </p:attrNameLst>
                                      </p:cBhvr>
                                      <p:tavLst>
                                        <p:tav tm="0">
                                          <p:val>
                                            <p:strVal val="#ppt_x"/>
                                          </p:val>
                                        </p:tav>
                                        <p:tav tm="100000">
                                          <p:val>
                                            <p:strVal val="#ppt_x"/>
                                          </p:val>
                                        </p:tav>
                                      </p:tavLst>
                                    </p:anim>
                                    <p:anim calcmode="lin" valueType="num">
                                      <p:cBhvr>
                                        <p:cTn id="36" dur="1000" fill="hold"/>
                                        <p:tgtEl>
                                          <p:spTgt spid="2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000"/>
                                        <p:tgtEl>
                                          <p:spTgt spid="29"/>
                                        </p:tgtEl>
                                      </p:cBhvr>
                                    </p:animEffec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1000" fill="hold"/>
                                        <p:tgtEl>
                                          <p:spTgt spid="29"/>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1000"/>
                                        <p:tgtEl>
                                          <p:spTgt spid="34"/>
                                        </p:tgtEl>
                                      </p:cBhvr>
                                    </p:animEffect>
                                    <p:anim calcmode="lin" valueType="num">
                                      <p:cBhvr>
                                        <p:cTn id="45" dur="1000" fill="hold"/>
                                        <p:tgtEl>
                                          <p:spTgt spid="34"/>
                                        </p:tgtEl>
                                        <p:attrNameLst>
                                          <p:attrName>ppt_x</p:attrName>
                                        </p:attrNameLst>
                                      </p:cBhvr>
                                      <p:tavLst>
                                        <p:tav tm="0">
                                          <p:val>
                                            <p:strVal val="#ppt_x"/>
                                          </p:val>
                                        </p:tav>
                                        <p:tav tm="100000">
                                          <p:val>
                                            <p:strVal val="#ppt_x"/>
                                          </p:val>
                                        </p:tav>
                                      </p:tavLst>
                                    </p:anim>
                                    <p:anim calcmode="lin" valueType="num">
                                      <p:cBhvr>
                                        <p:cTn id="4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0"/>
                                        <p:tgtEl>
                                          <p:spTgt spid="16"/>
                                        </p:tgtEl>
                                      </p:cBhvr>
                                    </p:animEffect>
                                    <p:anim calcmode="lin" valueType="num">
                                      <p:cBhvr>
                                        <p:cTn id="52" dur="1000" fill="hold"/>
                                        <p:tgtEl>
                                          <p:spTgt spid="16"/>
                                        </p:tgtEl>
                                        <p:attrNameLst>
                                          <p:attrName>ppt_x</p:attrName>
                                        </p:attrNameLst>
                                      </p:cBhvr>
                                      <p:tavLst>
                                        <p:tav tm="0">
                                          <p:val>
                                            <p:strVal val="#ppt_x"/>
                                          </p:val>
                                        </p:tav>
                                        <p:tav tm="100000">
                                          <p:val>
                                            <p:strVal val="#ppt_x"/>
                                          </p:val>
                                        </p:tav>
                                      </p:tavLst>
                                    </p:anim>
                                    <p:anim calcmode="lin" valueType="num">
                                      <p:cBhvr>
                                        <p:cTn id="53" dur="1000" fill="hold"/>
                                        <p:tgtEl>
                                          <p:spTgt spid="16"/>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1000"/>
                                        <p:tgtEl>
                                          <p:spTgt spid="28"/>
                                        </p:tgtEl>
                                      </p:cBhvr>
                                    </p:animEffect>
                                    <p:anim calcmode="lin" valueType="num">
                                      <p:cBhvr>
                                        <p:cTn id="57" dur="1000" fill="hold"/>
                                        <p:tgtEl>
                                          <p:spTgt spid="28"/>
                                        </p:tgtEl>
                                        <p:attrNameLst>
                                          <p:attrName>ppt_x</p:attrName>
                                        </p:attrNameLst>
                                      </p:cBhvr>
                                      <p:tavLst>
                                        <p:tav tm="0">
                                          <p:val>
                                            <p:strVal val="#ppt_x"/>
                                          </p:val>
                                        </p:tav>
                                        <p:tav tm="100000">
                                          <p:val>
                                            <p:strVal val="#ppt_x"/>
                                          </p:val>
                                        </p:tav>
                                      </p:tavLst>
                                    </p:anim>
                                    <p:anim calcmode="lin" valueType="num">
                                      <p:cBhvr>
                                        <p:cTn id="58" dur="1000" fill="hold"/>
                                        <p:tgtEl>
                                          <p:spTgt spid="28"/>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1000"/>
                                        <p:tgtEl>
                                          <p:spTgt spid="30"/>
                                        </p:tgtEl>
                                      </p:cBhvr>
                                    </p:animEffect>
                                    <p:anim calcmode="lin" valueType="num">
                                      <p:cBhvr>
                                        <p:cTn id="62" dur="1000" fill="hold"/>
                                        <p:tgtEl>
                                          <p:spTgt spid="30"/>
                                        </p:tgtEl>
                                        <p:attrNameLst>
                                          <p:attrName>ppt_x</p:attrName>
                                        </p:attrNameLst>
                                      </p:cBhvr>
                                      <p:tavLst>
                                        <p:tav tm="0">
                                          <p:val>
                                            <p:strVal val="#ppt_x"/>
                                          </p:val>
                                        </p:tav>
                                        <p:tav tm="100000">
                                          <p:val>
                                            <p:strVal val="#ppt_x"/>
                                          </p:val>
                                        </p:tav>
                                      </p:tavLst>
                                    </p:anim>
                                    <p:anim calcmode="lin" valueType="num">
                                      <p:cBhvr>
                                        <p:cTn id="63" dur="1000" fill="hold"/>
                                        <p:tgtEl>
                                          <p:spTgt spid="30"/>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1000"/>
                                        <p:tgtEl>
                                          <p:spTgt spid="35"/>
                                        </p:tgtEl>
                                      </p:cBhvr>
                                    </p:animEffect>
                                    <p:anim calcmode="lin" valueType="num">
                                      <p:cBhvr>
                                        <p:cTn id="67" dur="1000" fill="hold"/>
                                        <p:tgtEl>
                                          <p:spTgt spid="35"/>
                                        </p:tgtEl>
                                        <p:attrNameLst>
                                          <p:attrName>ppt_x</p:attrName>
                                        </p:attrNameLst>
                                      </p:cBhvr>
                                      <p:tavLst>
                                        <p:tav tm="0">
                                          <p:val>
                                            <p:strVal val="#ppt_x"/>
                                          </p:val>
                                        </p:tav>
                                        <p:tav tm="100000">
                                          <p:val>
                                            <p:strVal val="#ppt_x"/>
                                          </p:val>
                                        </p:tav>
                                      </p:tavLst>
                                    </p:anim>
                                    <p:anim calcmode="lin" valueType="num">
                                      <p:cBhvr>
                                        <p:cTn id="6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5" grpId="1"/>
      <p:bldP spid="26" grpId="1"/>
      <p:bldP spid="27" grpId="0"/>
      <p:bldP spid="29" grpId="0"/>
      <p:bldP spid="27" grpId="1"/>
      <p:bldP spid="29" grpId="1"/>
      <p:bldP spid="28" grpId="0"/>
      <p:bldP spid="30" grpId="0"/>
      <p:bldP spid="28" grpId="1"/>
      <p:bldP spid="3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p>
          </p:txBody>
        </p:sp>
      </p:grpSp>
      <p:sp>
        <p:nvSpPr>
          <p:cNvPr id="6" name="AutoShape 6"/>
          <p:cNvSpPr/>
          <p:nvPr/>
        </p:nvSpPr>
        <p:spPr>
          <a:xfrm flipH="1" flipV="1">
            <a:off x="1064856" y="0"/>
            <a:ext cx="0" cy="2146595"/>
          </a:xfrm>
          <a:prstGeom prst="line">
            <a:avLst/>
          </a:prstGeom>
          <a:ln w="28575" cap="flat">
            <a:gradFill>
              <a:gsLst>
                <a:gs pos="0">
                  <a:srgbClr val="000000">
                    <a:alpha val="0"/>
                  </a:srgbClr>
                </a:gs>
                <a:gs pos="100000">
                  <a:srgbClr val="000000">
                    <a:alpha val="100000"/>
                  </a:srgbClr>
                </a:gs>
              </a:gsLst>
              <a:lin ang="0"/>
            </a:gradFill>
            <a:prstDash val="solid"/>
            <a:headEnd type="none" w="sm" len="sm"/>
            <a:tailEnd type="none" w="sm" len="sm"/>
          </a:ln>
        </p:spPr>
      </p:sp>
      <p:sp>
        <p:nvSpPr>
          <p:cNvPr id="7" name="AutoShape 7"/>
          <p:cNvSpPr/>
          <p:nvPr/>
        </p:nvSpPr>
        <p:spPr>
          <a:xfrm>
            <a:off x="11619686" y="9771888"/>
            <a:ext cx="3693714" cy="0"/>
          </a:xfrm>
          <a:prstGeom prst="line">
            <a:avLst/>
          </a:prstGeom>
          <a:ln w="28575" cap="flat">
            <a:gradFill>
              <a:gsLst>
                <a:gs pos="0">
                  <a:srgbClr val="000000">
                    <a:alpha val="0"/>
                  </a:srgbClr>
                </a:gs>
                <a:gs pos="100000">
                  <a:srgbClr val="000000">
                    <a:alpha val="100000"/>
                  </a:srgbClr>
                </a:gs>
              </a:gsLst>
              <a:lin ang="0"/>
            </a:gradFill>
            <a:prstDash val="solid"/>
            <a:headEnd type="none" w="sm" len="sm"/>
            <a:tailEnd type="none" w="sm" len="sm"/>
          </a:ln>
        </p:spPr>
      </p:sp>
      <p:sp>
        <p:nvSpPr>
          <p:cNvPr id="8" name="TextBox 8"/>
          <p:cNvSpPr txBox="1"/>
          <p:nvPr/>
        </p:nvSpPr>
        <p:spPr>
          <a:xfrm>
            <a:off x="15313400" y="9754743"/>
            <a:ext cx="1945900" cy="177165"/>
          </a:xfrm>
          <a:prstGeom prst="rect">
            <a:avLst/>
          </a:prstGeom>
        </p:spPr>
        <p:txBody>
          <a:bodyPr lIns="0" tIns="0" rIns="0" bIns="0" rtlCol="0" anchor="t">
            <a:spAutoFit/>
          </a:bodyPr>
          <a:lstStyle/>
          <a:p>
            <a:pPr algn="r">
              <a:lnSpc>
                <a:spcPts val="1050"/>
              </a:lnSpc>
            </a:pPr>
            <a:r>
              <a:rPr lang="en-US" sz="21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可画能源公司</a:t>
            </a:r>
            <a:endParaRPr lang="en-US" sz="21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9" name="TextBox 9"/>
          <p:cNvSpPr txBox="1"/>
          <p:nvPr/>
        </p:nvSpPr>
        <p:spPr>
          <a:xfrm>
            <a:off x="1531036" y="1390650"/>
            <a:ext cx="8115300" cy="358775"/>
          </a:xfrm>
          <a:prstGeom prst="rect">
            <a:avLst/>
          </a:prstGeom>
        </p:spPr>
        <p:txBody>
          <a:bodyPr lIns="0" tIns="0" rIns="0" bIns="0" rtlCol="0" anchor="t">
            <a:spAutoFit/>
          </a:bodyPr>
          <a:lstStyle/>
          <a:p>
            <a:pPr algn="just">
              <a:lnSpc>
                <a:spcPts val="2800"/>
              </a:lnSpc>
            </a:pPr>
            <a:r>
              <a:rPr lang="zh-CN" altLang="en-US" sz="4800">
                <a:solidFill>
                  <a:srgbClr val="FF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未增加的动画效果</a:t>
            </a:r>
            <a:endParaRPr lang="zh-CN" altLang="en-US" sz="4800">
              <a:solidFill>
                <a:srgbClr val="FF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0" name="TextBox 10"/>
          <p:cNvSpPr txBox="1"/>
          <p:nvPr/>
        </p:nvSpPr>
        <p:spPr>
          <a:xfrm>
            <a:off x="1591945" y="651510"/>
            <a:ext cx="5691505" cy="403860"/>
          </a:xfrm>
          <a:prstGeom prst="rect">
            <a:avLst/>
          </a:prstGeom>
        </p:spPr>
        <p:txBody>
          <a:bodyPr wrap="square" lIns="0" tIns="0" rIns="0" bIns="0" rtlCol="0" anchor="t">
            <a:spAutoFit/>
          </a:bodyPr>
          <a:lstStyle/>
          <a:p>
            <a:pPr algn="l">
              <a:lnSpc>
                <a:spcPts val="3150"/>
              </a:lnSpc>
            </a:pPr>
            <a:r>
              <a:rPr lang="zh-CN" alt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改进方向</a:t>
            </a:r>
            <a:r>
              <a:rPr lang="en-US" altLang="zh-CN"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1 - </a:t>
            </a:r>
            <a:r>
              <a:rPr lang="zh-CN" alt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增加动画效果</a:t>
            </a:r>
            <a:r>
              <a:rPr lang="en-US" altLang="zh-CN" sz="21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 </a:t>
            </a:r>
            <a:endParaRPr lang="en-US" altLang="zh-CN" sz="21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grpSp>
        <p:nvGrpSpPr>
          <p:cNvPr id="11" name="Group 11"/>
          <p:cNvGrpSpPr/>
          <p:nvPr/>
        </p:nvGrpSpPr>
        <p:grpSpPr>
          <a:xfrm rot="0">
            <a:off x="1531036" y="3209985"/>
            <a:ext cx="5037646" cy="1703639"/>
            <a:chOff x="0" y="0"/>
            <a:chExt cx="6716862" cy="2271519"/>
          </a:xfrm>
        </p:grpSpPr>
        <p:grpSp>
          <p:nvGrpSpPr>
            <p:cNvPr id="12" name="Group 12"/>
            <p:cNvGrpSpPr/>
            <p:nvPr/>
          </p:nvGrpSpPr>
          <p:grpSpPr>
            <a:xfrm rot="5400000">
              <a:off x="2894698" y="-2894698"/>
              <a:ext cx="927466" cy="6716862"/>
              <a:chOff x="0" y="0"/>
              <a:chExt cx="812800" cy="5886433"/>
            </a:xfrm>
          </p:grpSpPr>
          <p:sp>
            <p:nvSpPr>
              <p:cNvPr id="13" name="Freeform 13"/>
              <p:cNvSpPr/>
              <p:nvPr/>
            </p:nvSpPr>
            <p:spPr>
              <a:xfrm>
                <a:off x="0" y="0"/>
                <a:ext cx="812800" cy="5886433"/>
              </a:xfrm>
              <a:custGeom>
                <a:avLst/>
                <a:gdLst/>
                <a:ahLst/>
                <a:cxnLst/>
                <a:rect l="l" t="t" r="r" b="b"/>
                <a:pathLst>
                  <a:path w="812800" h="5886433">
                    <a:moveTo>
                      <a:pt x="406400" y="0"/>
                    </a:moveTo>
                    <a:lnTo>
                      <a:pt x="406400" y="0"/>
                    </a:lnTo>
                    <a:cubicBezTo>
                      <a:pt x="630849" y="0"/>
                      <a:pt x="812800" y="181951"/>
                      <a:pt x="812800" y="406400"/>
                    </a:cubicBezTo>
                    <a:lnTo>
                      <a:pt x="812800" y="5480033"/>
                    </a:lnTo>
                    <a:cubicBezTo>
                      <a:pt x="812800" y="5587817"/>
                      <a:pt x="769983" y="5691186"/>
                      <a:pt x="693768" y="5767401"/>
                    </a:cubicBezTo>
                    <a:cubicBezTo>
                      <a:pt x="617553" y="5843616"/>
                      <a:pt x="514184" y="5886433"/>
                      <a:pt x="406400" y="5886433"/>
                    </a:cubicBezTo>
                    <a:lnTo>
                      <a:pt x="406400" y="5886433"/>
                    </a:lnTo>
                    <a:cubicBezTo>
                      <a:pt x="181951" y="5886433"/>
                      <a:pt x="0" y="5704482"/>
                      <a:pt x="0" y="5480033"/>
                    </a:cubicBezTo>
                    <a:lnTo>
                      <a:pt x="0" y="406400"/>
                    </a:lnTo>
                    <a:cubicBezTo>
                      <a:pt x="0" y="181951"/>
                      <a:pt x="181951" y="0"/>
                      <a:pt x="406400" y="0"/>
                    </a:cubicBezTo>
                    <a:close/>
                  </a:path>
                </a:pathLst>
              </a:custGeom>
              <a:gradFill rotWithShape="1">
                <a:gsLst>
                  <a:gs pos="0">
                    <a:srgbClr val="62AF40">
                      <a:alpha val="0"/>
                    </a:srgbClr>
                  </a:gs>
                  <a:gs pos="33333">
                    <a:srgbClr val="62AF40">
                      <a:alpha val="40000"/>
                    </a:srgbClr>
                  </a:gs>
                  <a:gs pos="66667">
                    <a:srgbClr val="62AF40">
                      <a:alpha val="75000"/>
                    </a:srgbClr>
                  </a:gs>
                  <a:gs pos="100000">
                    <a:srgbClr val="62AF40">
                      <a:alpha val="75000"/>
                    </a:srgbClr>
                  </a:gs>
                </a:gsLst>
                <a:lin ang="5400000"/>
              </a:gradFill>
              <a:ln w="19050" cap="rnd">
                <a:gradFill>
                  <a:gsLst>
                    <a:gs pos="0">
                      <a:srgbClr val="FFFFFF">
                        <a:alpha val="0"/>
                      </a:srgbClr>
                    </a:gs>
                    <a:gs pos="33333">
                      <a:srgbClr val="FFFFFF">
                        <a:alpha val="89500"/>
                      </a:srgbClr>
                    </a:gs>
                    <a:gs pos="66667">
                      <a:srgbClr val="FFFFFF">
                        <a:alpha val="89500"/>
                      </a:srgbClr>
                    </a:gs>
                    <a:gs pos="100000">
                      <a:srgbClr val="FFFFFF">
                        <a:alpha val="100000"/>
                      </a:srgbClr>
                    </a:gs>
                  </a:gsLst>
                  <a:lin ang="5400000"/>
                </a:gradFill>
                <a:prstDash val="solid"/>
                <a:round/>
              </a:ln>
            </p:spPr>
          </p:sp>
          <p:sp>
            <p:nvSpPr>
              <p:cNvPr id="14" name="TextBox 14"/>
              <p:cNvSpPr txBox="1"/>
              <p:nvPr/>
            </p:nvSpPr>
            <p:spPr>
              <a:xfrm>
                <a:off x="0" y="-104775"/>
                <a:ext cx="812800" cy="5991208"/>
              </a:xfrm>
              <a:prstGeom prst="rect">
                <a:avLst/>
              </a:prstGeom>
            </p:spPr>
            <p:txBody>
              <a:bodyPr lIns="50800" tIns="50800" rIns="50800" bIns="50800" rtlCol="0" anchor="ctr"/>
              <a:lstStyle/>
              <a:p>
                <a:pPr marL="0" lvl="0" indent="0" algn="ctr">
                  <a:lnSpc>
                    <a:spcPts val="3530"/>
                  </a:lnSpc>
                  <a:spcBef>
                    <a:spcPct val="0"/>
                  </a:spcBef>
                </a:pPr>
              </a:p>
            </p:txBody>
          </p:sp>
        </p:grpSp>
        <p:sp>
          <p:nvSpPr>
            <p:cNvPr id="15" name="TextBox 15"/>
            <p:cNvSpPr txBox="1"/>
            <p:nvPr/>
          </p:nvSpPr>
          <p:spPr>
            <a:xfrm>
              <a:off x="862946" y="28123"/>
              <a:ext cx="4730903" cy="861060"/>
            </a:xfrm>
            <a:prstGeom prst="rect">
              <a:avLst/>
            </a:prstGeom>
          </p:spPr>
          <p:txBody>
            <a:bodyPr lIns="0" tIns="0" rIns="0" bIns="0" rtlCol="0" anchor="t">
              <a:spAutoFit/>
            </a:bodyPr>
            <a:lstStyle/>
            <a:p>
              <a:pPr algn="l">
                <a:lnSpc>
                  <a:spcPts val="5040"/>
                </a:lnSpc>
              </a:pPr>
              <a:r>
                <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按钮悬停效果</a:t>
              </a:r>
              <a:endPar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16" name="TextBox 16"/>
            <p:cNvSpPr txBox="1"/>
            <p:nvPr/>
          </p:nvSpPr>
          <p:spPr>
            <a:xfrm>
              <a:off x="877762" y="1194559"/>
              <a:ext cx="5314163" cy="1076960"/>
            </a:xfrm>
            <a:prstGeom prst="rect">
              <a:avLst/>
            </a:prstGeom>
          </p:spPr>
          <p:txBody>
            <a:bodyPr lIns="0" tIns="0" rIns="0" bIns="0" rtlCol="0" anchor="t">
              <a:spAutoFit/>
            </a:bodyPr>
            <a:lstStyle/>
            <a:p>
              <a:pPr algn="l">
                <a:lnSpc>
                  <a:spcPts val="3150"/>
                </a:lnSpc>
              </a:pPr>
              <a:r>
                <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为提升按钮的互动体验，建议增加悬停效果。</a:t>
              </a:r>
              <a:endPar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grpSp>
      <p:grpSp>
        <p:nvGrpSpPr>
          <p:cNvPr id="17" name="Group 17"/>
          <p:cNvGrpSpPr/>
          <p:nvPr/>
        </p:nvGrpSpPr>
        <p:grpSpPr>
          <a:xfrm rot="0">
            <a:off x="1531036" y="6236961"/>
            <a:ext cx="5037646" cy="2107500"/>
            <a:chOff x="0" y="0"/>
            <a:chExt cx="6716862" cy="2809999"/>
          </a:xfrm>
        </p:grpSpPr>
        <p:grpSp>
          <p:nvGrpSpPr>
            <p:cNvPr id="18" name="Group 18"/>
            <p:cNvGrpSpPr/>
            <p:nvPr/>
          </p:nvGrpSpPr>
          <p:grpSpPr>
            <a:xfrm rot="5400000">
              <a:off x="2894698" y="-2894698"/>
              <a:ext cx="927466" cy="6716862"/>
              <a:chOff x="0" y="0"/>
              <a:chExt cx="812800" cy="5886433"/>
            </a:xfrm>
          </p:grpSpPr>
          <p:sp>
            <p:nvSpPr>
              <p:cNvPr id="19" name="Freeform 19"/>
              <p:cNvSpPr/>
              <p:nvPr/>
            </p:nvSpPr>
            <p:spPr>
              <a:xfrm>
                <a:off x="0" y="0"/>
                <a:ext cx="812800" cy="5886433"/>
              </a:xfrm>
              <a:custGeom>
                <a:avLst/>
                <a:gdLst/>
                <a:ahLst/>
                <a:cxnLst/>
                <a:rect l="l" t="t" r="r" b="b"/>
                <a:pathLst>
                  <a:path w="812800" h="5886433">
                    <a:moveTo>
                      <a:pt x="406400" y="0"/>
                    </a:moveTo>
                    <a:lnTo>
                      <a:pt x="406400" y="0"/>
                    </a:lnTo>
                    <a:cubicBezTo>
                      <a:pt x="630849" y="0"/>
                      <a:pt x="812800" y="181951"/>
                      <a:pt x="812800" y="406400"/>
                    </a:cubicBezTo>
                    <a:lnTo>
                      <a:pt x="812800" y="5480033"/>
                    </a:lnTo>
                    <a:cubicBezTo>
                      <a:pt x="812800" y="5587817"/>
                      <a:pt x="769983" y="5691186"/>
                      <a:pt x="693768" y="5767401"/>
                    </a:cubicBezTo>
                    <a:cubicBezTo>
                      <a:pt x="617553" y="5843616"/>
                      <a:pt x="514184" y="5886433"/>
                      <a:pt x="406400" y="5886433"/>
                    </a:cubicBezTo>
                    <a:lnTo>
                      <a:pt x="406400" y="5886433"/>
                    </a:lnTo>
                    <a:cubicBezTo>
                      <a:pt x="181951" y="5886433"/>
                      <a:pt x="0" y="5704482"/>
                      <a:pt x="0" y="5480033"/>
                    </a:cubicBezTo>
                    <a:lnTo>
                      <a:pt x="0" y="406400"/>
                    </a:lnTo>
                    <a:cubicBezTo>
                      <a:pt x="0" y="181951"/>
                      <a:pt x="181951" y="0"/>
                      <a:pt x="406400" y="0"/>
                    </a:cubicBezTo>
                    <a:close/>
                  </a:path>
                </a:pathLst>
              </a:custGeom>
              <a:gradFill rotWithShape="1">
                <a:gsLst>
                  <a:gs pos="0">
                    <a:srgbClr val="62AF40">
                      <a:alpha val="0"/>
                    </a:srgbClr>
                  </a:gs>
                  <a:gs pos="33333">
                    <a:srgbClr val="62AF40">
                      <a:alpha val="40000"/>
                    </a:srgbClr>
                  </a:gs>
                  <a:gs pos="66667">
                    <a:srgbClr val="62AF40">
                      <a:alpha val="75000"/>
                    </a:srgbClr>
                  </a:gs>
                  <a:gs pos="100000">
                    <a:srgbClr val="62AF40">
                      <a:alpha val="75000"/>
                    </a:srgbClr>
                  </a:gs>
                </a:gsLst>
                <a:lin ang="5400000"/>
              </a:gradFill>
              <a:ln w="19050" cap="rnd">
                <a:gradFill>
                  <a:gsLst>
                    <a:gs pos="0">
                      <a:srgbClr val="FFFFFF">
                        <a:alpha val="0"/>
                      </a:srgbClr>
                    </a:gs>
                    <a:gs pos="33333">
                      <a:srgbClr val="FFFFFF">
                        <a:alpha val="89500"/>
                      </a:srgbClr>
                    </a:gs>
                    <a:gs pos="66667">
                      <a:srgbClr val="FFFFFF">
                        <a:alpha val="89500"/>
                      </a:srgbClr>
                    </a:gs>
                    <a:gs pos="100000">
                      <a:srgbClr val="FFFFFF">
                        <a:alpha val="100000"/>
                      </a:srgbClr>
                    </a:gs>
                  </a:gsLst>
                  <a:lin ang="5400000"/>
                </a:gradFill>
                <a:prstDash val="solid"/>
                <a:round/>
              </a:ln>
            </p:spPr>
          </p:sp>
          <p:sp>
            <p:nvSpPr>
              <p:cNvPr id="20" name="TextBox 20"/>
              <p:cNvSpPr txBox="1"/>
              <p:nvPr/>
            </p:nvSpPr>
            <p:spPr>
              <a:xfrm>
                <a:off x="0" y="-104775"/>
                <a:ext cx="812800" cy="5991208"/>
              </a:xfrm>
              <a:prstGeom prst="rect">
                <a:avLst/>
              </a:prstGeom>
            </p:spPr>
            <p:txBody>
              <a:bodyPr lIns="50800" tIns="50800" rIns="50800" bIns="50800" rtlCol="0" anchor="ctr"/>
              <a:lstStyle/>
              <a:p>
                <a:pPr marL="0" lvl="0" indent="0" algn="ctr">
                  <a:lnSpc>
                    <a:spcPts val="3530"/>
                  </a:lnSpc>
                  <a:spcBef>
                    <a:spcPct val="0"/>
                  </a:spcBef>
                </a:pPr>
              </a:p>
            </p:txBody>
          </p:sp>
        </p:grpSp>
        <p:sp>
          <p:nvSpPr>
            <p:cNvPr id="21" name="TextBox 21"/>
            <p:cNvSpPr txBox="1"/>
            <p:nvPr/>
          </p:nvSpPr>
          <p:spPr>
            <a:xfrm>
              <a:off x="877762" y="28123"/>
              <a:ext cx="4730903" cy="861060"/>
            </a:xfrm>
            <a:prstGeom prst="rect">
              <a:avLst/>
            </a:prstGeom>
          </p:spPr>
          <p:txBody>
            <a:bodyPr lIns="0" tIns="0" rIns="0" bIns="0" rtlCol="0" anchor="t">
              <a:spAutoFit/>
            </a:bodyPr>
            <a:lstStyle/>
            <a:p>
              <a:pPr algn="l">
                <a:lnSpc>
                  <a:spcPts val="5040"/>
                </a:lnSpc>
              </a:pPr>
              <a:r>
                <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骨架屏加载动画</a:t>
              </a:r>
              <a:endPar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22" name="TextBox 22"/>
            <p:cNvSpPr txBox="1"/>
            <p:nvPr/>
          </p:nvSpPr>
          <p:spPr>
            <a:xfrm>
              <a:off x="892578" y="1194559"/>
              <a:ext cx="5314163" cy="1615440"/>
            </a:xfrm>
            <a:prstGeom prst="rect">
              <a:avLst/>
            </a:prstGeom>
          </p:spPr>
          <p:txBody>
            <a:bodyPr lIns="0" tIns="0" rIns="0" bIns="0" rtlCol="0" anchor="t">
              <a:spAutoFit/>
            </a:bodyPr>
            <a:lstStyle/>
            <a:p>
              <a:pPr algn="l">
                <a:lnSpc>
                  <a:spcPts val="3150"/>
                </a:lnSpc>
              </a:pPr>
              <a:r>
                <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当页面内容加载时，可以使用骨架屏动画，展示出页面的布局轮廓</a:t>
              </a:r>
              <a:endPar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grpSp>
      <p:grpSp>
        <p:nvGrpSpPr>
          <p:cNvPr id="23" name="Group 23"/>
          <p:cNvGrpSpPr/>
          <p:nvPr/>
        </p:nvGrpSpPr>
        <p:grpSpPr>
          <a:xfrm rot="0">
            <a:off x="11619686" y="3119306"/>
            <a:ext cx="5037646" cy="1703639"/>
            <a:chOff x="0" y="0"/>
            <a:chExt cx="6716862" cy="2271519"/>
          </a:xfrm>
        </p:grpSpPr>
        <p:grpSp>
          <p:nvGrpSpPr>
            <p:cNvPr id="24" name="Group 24"/>
            <p:cNvGrpSpPr/>
            <p:nvPr/>
          </p:nvGrpSpPr>
          <p:grpSpPr>
            <a:xfrm rot="-5400000">
              <a:off x="2894698" y="-2894698"/>
              <a:ext cx="927466" cy="6716862"/>
              <a:chOff x="0" y="0"/>
              <a:chExt cx="812800" cy="5886433"/>
            </a:xfrm>
          </p:grpSpPr>
          <p:sp>
            <p:nvSpPr>
              <p:cNvPr id="25" name="Freeform 25"/>
              <p:cNvSpPr/>
              <p:nvPr/>
            </p:nvSpPr>
            <p:spPr>
              <a:xfrm>
                <a:off x="0" y="0"/>
                <a:ext cx="812800" cy="5886433"/>
              </a:xfrm>
              <a:custGeom>
                <a:avLst/>
                <a:gdLst/>
                <a:ahLst/>
                <a:cxnLst/>
                <a:rect l="l" t="t" r="r" b="b"/>
                <a:pathLst>
                  <a:path w="812800" h="5886433">
                    <a:moveTo>
                      <a:pt x="406400" y="0"/>
                    </a:moveTo>
                    <a:lnTo>
                      <a:pt x="406400" y="0"/>
                    </a:lnTo>
                    <a:cubicBezTo>
                      <a:pt x="630849" y="0"/>
                      <a:pt x="812800" y="181951"/>
                      <a:pt x="812800" y="406400"/>
                    </a:cubicBezTo>
                    <a:lnTo>
                      <a:pt x="812800" y="5480033"/>
                    </a:lnTo>
                    <a:cubicBezTo>
                      <a:pt x="812800" y="5587817"/>
                      <a:pt x="769983" y="5691186"/>
                      <a:pt x="693768" y="5767401"/>
                    </a:cubicBezTo>
                    <a:cubicBezTo>
                      <a:pt x="617553" y="5843616"/>
                      <a:pt x="514184" y="5886433"/>
                      <a:pt x="406400" y="5886433"/>
                    </a:cubicBezTo>
                    <a:lnTo>
                      <a:pt x="406400" y="5886433"/>
                    </a:lnTo>
                    <a:cubicBezTo>
                      <a:pt x="181951" y="5886433"/>
                      <a:pt x="0" y="5704482"/>
                      <a:pt x="0" y="5480033"/>
                    </a:cubicBezTo>
                    <a:lnTo>
                      <a:pt x="0" y="406400"/>
                    </a:lnTo>
                    <a:cubicBezTo>
                      <a:pt x="0" y="181951"/>
                      <a:pt x="181951" y="0"/>
                      <a:pt x="406400" y="0"/>
                    </a:cubicBezTo>
                    <a:close/>
                  </a:path>
                </a:pathLst>
              </a:custGeom>
              <a:gradFill rotWithShape="1">
                <a:gsLst>
                  <a:gs pos="0">
                    <a:srgbClr val="62AF40">
                      <a:alpha val="0"/>
                    </a:srgbClr>
                  </a:gs>
                  <a:gs pos="33333">
                    <a:srgbClr val="62AF40">
                      <a:alpha val="40000"/>
                    </a:srgbClr>
                  </a:gs>
                  <a:gs pos="66667">
                    <a:srgbClr val="62AF40">
                      <a:alpha val="75000"/>
                    </a:srgbClr>
                  </a:gs>
                  <a:gs pos="100000">
                    <a:srgbClr val="62AF40">
                      <a:alpha val="75000"/>
                    </a:srgbClr>
                  </a:gs>
                </a:gsLst>
                <a:lin ang="5400000"/>
              </a:gradFill>
              <a:ln w="19050" cap="rnd">
                <a:gradFill>
                  <a:gsLst>
                    <a:gs pos="0">
                      <a:srgbClr val="FFFFFF">
                        <a:alpha val="0"/>
                      </a:srgbClr>
                    </a:gs>
                    <a:gs pos="33333">
                      <a:srgbClr val="FFFFFF">
                        <a:alpha val="89500"/>
                      </a:srgbClr>
                    </a:gs>
                    <a:gs pos="66667">
                      <a:srgbClr val="FFFFFF">
                        <a:alpha val="89500"/>
                      </a:srgbClr>
                    </a:gs>
                    <a:gs pos="100000">
                      <a:srgbClr val="FFFFFF">
                        <a:alpha val="100000"/>
                      </a:srgbClr>
                    </a:gs>
                  </a:gsLst>
                  <a:lin ang="5400000"/>
                </a:gradFill>
                <a:prstDash val="solid"/>
                <a:round/>
              </a:ln>
            </p:spPr>
          </p:sp>
          <p:sp>
            <p:nvSpPr>
              <p:cNvPr id="26" name="TextBox 26"/>
              <p:cNvSpPr txBox="1"/>
              <p:nvPr/>
            </p:nvSpPr>
            <p:spPr>
              <a:xfrm>
                <a:off x="0" y="-104775"/>
                <a:ext cx="812800" cy="5991208"/>
              </a:xfrm>
              <a:prstGeom prst="rect">
                <a:avLst/>
              </a:prstGeom>
            </p:spPr>
            <p:txBody>
              <a:bodyPr lIns="50800" tIns="50800" rIns="50800" bIns="50800" rtlCol="0" anchor="ctr"/>
              <a:lstStyle/>
              <a:p>
                <a:pPr marL="0" lvl="0" indent="0" algn="ctr">
                  <a:lnSpc>
                    <a:spcPts val="3530"/>
                  </a:lnSpc>
                  <a:spcBef>
                    <a:spcPct val="0"/>
                  </a:spcBef>
                </a:pPr>
              </a:p>
            </p:txBody>
          </p:sp>
        </p:grpSp>
        <p:sp>
          <p:nvSpPr>
            <p:cNvPr id="27" name="TextBox 27"/>
            <p:cNvSpPr txBox="1"/>
            <p:nvPr/>
          </p:nvSpPr>
          <p:spPr>
            <a:xfrm>
              <a:off x="862946" y="28123"/>
              <a:ext cx="4730903" cy="861060"/>
            </a:xfrm>
            <a:prstGeom prst="rect">
              <a:avLst/>
            </a:prstGeom>
          </p:spPr>
          <p:txBody>
            <a:bodyPr lIns="0" tIns="0" rIns="0" bIns="0" rtlCol="0" anchor="t">
              <a:spAutoFit/>
            </a:bodyPr>
            <a:lstStyle/>
            <a:p>
              <a:pPr algn="r">
                <a:lnSpc>
                  <a:spcPts val="5040"/>
                </a:lnSpc>
              </a:pPr>
              <a:r>
                <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页面切换翻转效果</a:t>
              </a:r>
              <a:endPar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28" name="TextBox 28"/>
            <p:cNvSpPr txBox="1"/>
            <p:nvPr/>
          </p:nvSpPr>
          <p:spPr>
            <a:xfrm>
              <a:off x="877762" y="1194559"/>
              <a:ext cx="5314163" cy="1076960"/>
            </a:xfrm>
            <a:prstGeom prst="rect">
              <a:avLst/>
            </a:prstGeom>
          </p:spPr>
          <p:txBody>
            <a:bodyPr lIns="0" tIns="0" rIns="0" bIns="0" rtlCol="0" anchor="t">
              <a:spAutoFit/>
            </a:bodyPr>
            <a:lstStyle/>
            <a:p>
              <a:pPr algn="r">
                <a:lnSpc>
                  <a:spcPts val="3150"/>
                </a:lnSpc>
              </a:pPr>
              <a:r>
                <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在已有滑动和淡入淡出效果的基础上，可以加入翻转效果</a:t>
              </a:r>
              <a:endPar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grpSp>
      <p:grpSp>
        <p:nvGrpSpPr>
          <p:cNvPr id="29" name="Group 29"/>
          <p:cNvGrpSpPr/>
          <p:nvPr/>
        </p:nvGrpSpPr>
        <p:grpSpPr>
          <a:xfrm rot="0">
            <a:off x="11619686" y="6236961"/>
            <a:ext cx="5037646" cy="2107500"/>
            <a:chOff x="0" y="0"/>
            <a:chExt cx="6716862" cy="2809999"/>
          </a:xfrm>
        </p:grpSpPr>
        <p:grpSp>
          <p:nvGrpSpPr>
            <p:cNvPr id="30" name="Group 30"/>
            <p:cNvGrpSpPr/>
            <p:nvPr/>
          </p:nvGrpSpPr>
          <p:grpSpPr>
            <a:xfrm rot="-5400000">
              <a:off x="2894698" y="-2894698"/>
              <a:ext cx="927466" cy="6716862"/>
              <a:chOff x="0" y="0"/>
              <a:chExt cx="812800" cy="5886433"/>
            </a:xfrm>
          </p:grpSpPr>
          <p:sp>
            <p:nvSpPr>
              <p:cNvPr id="31" name="Freeform 31"/>
              <p:cNvSpPr/>
              <p:nvPr/>
            </p:nvSpPr>
            <p:spPr>
              <a:xfrm>
                <a:off x="0" y="0"/>
                <a:ext cx="812800" cy="5886433"/>
              </a:xfrm>
              <a:custGeom>
                <a:avLst/>
                <a:gdLst/>
                <a:ahLst/>
                <a:cxnLst/>
                <a:rect l="l" t="t" r="r" b="b"/>
                <a:pathLst>
                  <a:path w="812800" h="5886433">
                    <a:moveTo>
                      <a:pt x="406400" y="0"/>
                    </a:moveTo>
                    <a:lnTo>
                      <a:pt x="406400" y="0"/>
                    </a:lnTo>
                    <a:cubicBezTo>
                      <a:pt x="630849" y="0"/>
                      <a:pt x="812800" y="181951"/>
                      <a:pt x="812800" y="406400"/>
                    </a:cubicBezTo>
                    <a:lnTo>
                      <a:pt x="812800" y="5480033"/>
                    </a:lnTo>
                    <a:cubicBezTo>
                      <a:pt x="812800" y="5587817"/>
                      <a:pt x="769983" y="5691186"/>
                      <a:pt x="693768" y="5767401"/>
                    </a:cubicBezTo>
                    <a:cubicBezTo>
                      <a:pt x="617553" y="5843616"/>
                      <a:pt x="514184" y="5886433"/>
                      <a:pt x="406400" y="5886433"/>
                    </a:cubicBezTo>
                    <a:lnTo>
                      <a:pt x="406400" y="5886433"/>
                    </a:lnTo>
                    <a:cubicBezTo>
                      <a:pt x="181951" y="5886433"/>
                      <a:pt x="0" y="5704482"/>
                      <a:pt x="0" y="5480033"/>
                    </a:cubicBezTo>
                    <a:lnTo>
                      <a:pt x="0" y="406400"/>
                    </a:lnTo>
                    <a:cubicBezTo>
                      <a:pt x="0" y="181951"/>
                      <a:pt x="181951" y="0"/>
                      <a:pt x="406400" y="0"/>
                    </a:cubicBezTo>
                    <a:close/>
                  </a:path>
                </a:pathLst>
              </a:custGeom>
              <a:gradFill rotWithShape="1">
                <a:gsLst>
                  <a:gs pos="0">
                    <a:srgbClr val="62AF40">
                      <a:alpha val="0"/>
                    </a:srgbClr>
                  </a:gs>
                  <a:gs pos="33333">
                    <a:srgbClr val="62AF40">
                      <a:alpha val="40000"/>
                    </a:srgbClr>
                  </a:gs>
                  <a:gs pos="66667">
                    <a:srgbClr val="62AF40">
                      <a:alpha val="75000"/>
                    </a:srgbClr>
                  </a:gs>
                  <a:gs pos="100000">
                    <a:srgbClr val="62AF40">
                      <a:alpha val="75000"/>
                    </a:srgbClr>
                  </a:gs>
                </a:gsLst>
                <a:lin ang="5400000"/>
              </a:gradFill>
              <a:ln w="19050" cap="rnd">
                <a:gradFill>
                  <a:gsLst>
                    <a:gs pos="0">
                      <a:srgbClr val="FFFFFF">
                        <a:alpha val="0"/>
                      </a:srgbClr>
                    </a:gs>
                    <a:gs pos="33333">
                      <a:srgbClr val="FFFFFF">
                        <a:alpha val="89500"/>
                      </a:srgbClr>
                    </a:gs>
                    <a:gs pos="66667">
                      <a:srgbClr val="FFFFFF">
                        <a:alpha val="89500"/>
                      </a:srgbClr>
                    </a:gs>
                    <a:gs pos="100000">
                      <a:srgbClr val="FFFFFF">
                        <a:alpha val="100000"/>
                      </a:srgbClr>
                    </a:gs>
                  </a:gsLst>
                  <a:lin ang="5400000"/>
                </a:gradFill>
                <a:prstDash val="solid"/>
                <a:round/>
              </a:ln>
            </p:spPr>
          </p:sp>
          <p:sp>
            <p:nvSpPr>
              <p:cNvPr id="32" name="TextBox 32"/>
              <p:cNvSpPr txBox="1"/>
              <p:nvPr/>
            </p:nvSpPr>
            <p:spPr>
              <a:xfrm>
                <a:off x="0" y="-104775"/>
                <a:ext cx="812800" cy="5991208"/>
              </a:xfrm>
              <a:prstGeom prst="rect">
                <a:avLst/>
              </a:prstGeom>
            </p:spPr>
            <p:txBody>
              <a:bodyPr lIns="50800" tIns="50800" rIns="50800" bIns="50800" rtlCol="0" anchor="ctr"/>
              <a:lstStyle/>
              <a:p>
                <a:pPr marL="0" lvl="0" indent="0" algn="ctr">
                  <a:lnSpc>
                    <a:spcPts val="3530"/>
                  </a:lnSpc>
                  <a:spcBef>
                    <a:spcPct val="0"/>
                  </a:spcBef>
                </a:pPr>
              </a:p>
            </p:txBody>
          </p:sp>
        </p:grpSp>
        <p:sp>
          <p:nvSpPr>
            <p:cNvPr id="33" name="TextBox 33"/>
            <p:cNvSpPr txBox="1"/>
            <p:nvPr/>
          </p:nvSpPr>
          <p:spPr>
            <a:xfrm>
              <a:off x="862946" y="28123"/>
              <a:ext cx="4730903" cy="861060"/>
            </a:xfrm>
            <a:prstGeom prst="rect">
              <a:avLst/>
            </a:prstGeom>
          </p:spPr>
          <p:txBody>
            <a:bodyPr lIns="0" tIns="0" rIns="0" bIns="0" rtlCol="0" anchor="t">
              <a:spAutoFit/>
            </a:bodyPr>
            <a:lstStyle/>
            <a:p>
              <a:pPr algn="r">
                <a:lnSpc>
                  <a:spcPts val="5040"/>
                </a:lnSpc>
              </a:pPr>
              <a:r>
                <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旋转加载指示器</a:t>
              </a:r>
              <a:endPar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34" name="TextBox 34"/>
            <p:cNvSpPr txBox="1"/>
            <p:nvPr/>
          </p:nvSpPr>
          <p:spPr>
            <a:xfrm>
              <a:off x="877762" y="1194559"/>
              <a:ext cx="5314163" cy="1615440"/>
            </a:xfrm>
            <a:prstGeom prst="rect">
              <a:avLst/>
            </a:prstGeom>
          </p:spPr>
          <p:txBody>
            <a:bodyPr lIns="0" tIns="0" rIns="0" bIns="0" rtlCol="0" anchor="t">
              <a:spAutoFit/>
            </a:bodyPr>
            <a:lstStyle/>
            <a:p>
              <a:pPr algn="r">
                <a:lnSpc>
                  <a:spcPts val="3150"/>
                </a:lnSpc>
              </a:pPr>
              <a:r>
                <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在数据请求或操作处理中引入旋转加载指示器，为用户提供明确的加载反馈</a:t>
              </a:r>
              <a:endPar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grpSp>
      <p:grpSp>
        <p:nvGrpSpPr>
          <p:cNvPr id="35" name="Group 35"/>
          <p:cNvGrpSpPr/>
          <p:nvPr/>
        </p:nvGrpSpPr>
        <p:grpSpPr>
          <a:xfrm rot="0">
            <a:off x="6178737" y="2692990"/>
            <a:ext cx="5930526" cy="5930526"/>
            <a:chOff x="0" y="0"/>
            <a:chExt cx="812800" cy="812800"/>
          </a:xfrm>
        </p:grpSpPr>
        <p:sp>
          <p:nvSpPr>
            <p:cNvPr id="36" name="Freeform 36"/>
            <p:cNvSpPr/>
            <p:nvPr/>
          </p:nvSpPr>
          <p:spPr>
            <a:xfrm>
              <a:off x="9919" y="9919"/>
              <a:ext cx="792963" cy="792963"/>
            </a:xfrm>
            <a:custGeom>
              <a:avLst/>
              <a:gdLst/>
              <a:ahLst/>
              <a:cxnLst/>
              <a:rect l="l" t="t" r="r" b="b"/>
              <a:pathLst>
                <a:path w="792963" h="792963">
                  <a:moveTo>
                    <a:pt x="418635" y="12235"/>
                  </a:moveTo>
                  <a:lnTo>
                    <a:pt x="780727" y="374327"/>
                  </a:lnTo>
                  <a:cubicBezTo>
                    <a:pt x="792962" y="386562"/>
                    <a:pt x="792962" y="406400"/>
                    <a:pt x="780727" y="418635"/>
                  </a:cubicBezTo>
                  <a:lnTo>
                    <a:pt x="418635" y="780727"/>
                  </a:lnTo>
                  <a:cubicBezTo>
                    <a:pt x="406400" y="792962"/>
                    <a:pt x="386562" y="792962"/>
                    <a:pt x="374327" y="780727"/>
                  </a:cubicBezTo>
                  <a:lnTo>
                    <a:pt x="12235" y="418635"/>
                  </a:lnTo>
                  <a:cubicBezTo>
                    <a:pt x="0" y="406400"/>
                    <a:pt x="0" y="386562"/>
                    <a:pt x="12235" y="374327"/>
                  </a:cubicBezTo>
                  <a:lnTo>
                    <a:pt x="374327" y="12235"/>
                  </a:lnTo>
                  <a:cubicBezTo>
                    <a:pt x="386562" y="0"/>
                    <a:pt x="406400" y="0"/>
                    <a:pt x="418635" y="12235"/>
                  </a:cubicBez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37" name="TextBox 37"/>
            <p:cNvSpPr txBox="1"/>
            <p:nvPr/>
          </p:nvSpPr>
          <p:spPr>
            <a:xfrm>
              <a:off x="139700" y="34925"/>
              <a:ext cx="533400" cy="638175"/>
            </a:xfrm>
            <a:prstGeom prst="rect">
              <a:avLst/>
            </a:prstGeom>
          </p:spPr>
          <p:txBody>
            <a:bodyPr lIns="50800" tIns="50800" rIns="50800" bIns="50800" rtlCol="0" anchor="ctr"/>
            <a:lstStyle/>
            <a:p>
              <a:pPr marL="0" lvl="0" indent="0" algn="ctr">
                <a:lnSpc>
                  <a:spcPts val="3530"/>
                </a:lnSpc>
                <a:spcBef>
                  <a:spcPct val="0"/>
                </a:spcBef>
              </a:pPr>
            </a:p>
          </p:txBody>
        </p:sp>
      </p:grpSp>
      <p:sp>
        <p:nvSpPr>
          <p:cNvPr id="38" name="Freeform 38"/>
          <p:cNvSpPr/>
          <p:nvPr/>
        </p:nvSpPr>
        <p:spPr>
          <a:xfrm>
            <a:off x="6833300" y="3610162"/>
            <a:ext cx="4424743" cy="4280131"/>
          </a:xfrm>
          <a:custGeom>
            <a:avLst/>
            <a:gdLst/>
            <a:ahLst/>
            <a:cxnLst/>
            <a:rect l="l" t="t" r="r" b="b"/>
            <a:pathLst>
              <a:path w="4424743" h="4280131">
                <a:moveTo>
                  <a:pt x="0" y="0"/>
                </a:moveTo>
                <a:lnTo>
                  <a:pt x="4424743" y="0"/>
                </a:lnTo>
                <a:lnTo>
                  <a:pt x="4424743" y="4280131"/>
                </a:lnTo>
                <a:lnTo>
                  <a:pt x="0" y="4280131"/>
                </a:lnTo>
                <a:lnTo>
                  <a:pt x="0" y="0"/>
                </a:lnTo>
                <a:close/>
              </a:path>
            </a:pathLst>
          </a:custGeom>
          <a:blipFill>
            <a:blip r:embed="rId2"/>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p>
          </p:txBody>
        </p:sp>
      </p:grpSp>
      <p:sp>
        <p:nvSpPr>
          <p:cNvPr id="6" name="AutoShape 6"/>
          <p:cNvSpPr/>
          <p:nvPr/>
        </p:nvSpPr>
        <p:spPr>
          <a:xfrm flipH="1" flipV="1">
            <a:off x="1064856" y="0"/>
            <a:ext cx="0" cy="2146595"/>
          </a:xfrm>
          <a:prstGeom prst="line">
            <a:avLst/>
          </a:prstGeom>
          <a:ln w="28575" cap="flat">
            <a:gradFill>
              <a:gsLst>
                <a:gs pos="0">
                  <a:srgbClr val="000000">
                    <a:alpha val="0"/>
                  </a:srgbClr>
                </a:gs>
                <a:gs pos="100000">
                  <a:srgbClr val="000000">
                    <a:alpha val="100000"/>
                  </a:srgbClr>
                </a:gs>
              </a:gsLst>
              <a:lin ang="0"/>
            </a:gradFill>
            <a:prstDash val="solid"/>
            <a:headEnd type="none" w="sm" len="sm"/>
            <a:tailEnd type="none" w="sm" len="sm"/>
          </a:ln>
        </p:spPr>
      </p:sp>
      <p:grpSp>
        <p:nvGrpSpPr>
          <p:cNvPr id="10" name="Group 10"/>
          <p:cNvGrpSpPr/>
          <p:nvPr/>
        </p:nvGrpSpPr>
        <p:grpSpPr>
          <a:xfrm rot="0">
            <a:off x="8828815" y="2931308"/>
            <a:ext cx="7756898" cy="2664459"/>
            <a:chOff x="0" y="0"/>
            <a:chExt cx="10342531" cy="3552613"/>
          </a:xfrm>
        </p:grpSpPr>
        <p:grpSp>
          <p:nvGrpSpPr>
            <p:cNvPr id="11" name="Group 11"/>
            <p:cNvGrpSpPr/>
            <p:nvPr/>
          </p:nvGrpSpPr>
          <p:grpSpPr>
            <a:xfrm rot="0">
              <a:off x="574333" y="0"/>
              <a:ext cx="9768198" cy="3407787"/>
              <a:chOff x="0" y="0"/>
              <a:chExt cx="1929521" cy="673143"/>
            </a:xfrm>
          </p:grpSpPr>
          <p:sp>
            <p:nvSpPr>
              <p:cNvPr id="12" name="Freeform 12"/>
              <p:cNvSpPr/>
              <p:nvPr/>
            </p:nvSpPr>
            <p:spPr>
              <a:xfrm>
                <a:off x="0" y="0"/>
                <a:ext cx="1929521" cy="673143"/>
              </a:xfrm>
              <a:custGeom>
                <a:avLst/>
                <a:gdLst/>
                <a:ahLst/>
                <a:cxnLst/>
                <a:rect l="l" t="t" r="r" b="b"/>
                <a:pathLst>
                  <a:path w="1929521" h="673143">
                    <a:moveTo>
                      <a:pt x="25362" y="0"/>
                    </a:moveTo>
                    <a:lnTo>
                      <a:pt x="1904159" y="0"/>
                    </a:lnTo>
                    <a:cubicBezTo>
                      <a:pt x="1910885" y="0"/>
                      <a:pt x="1917336" y="2672"/>
                      <a:pt x="1922092" y="7428"/>
                    </a:cubicBezTo>
                    <a:cubicBezTo>
                      <a:pt x="1926848" y="12185"/>
                      <a:pt x="1929521" y="18636"/>
                      <a:pt x="1929521" y="25362"/>
                    </a:cubicBezTo>
                    <a:lnTo>
                      <a:pt x="1929521" y="647781"/>
                    </a:lnTo>
                    <a:cubicBezTo>
                      <a:pt x="1929521" y="661788"/>
                      <a:pt x="1918166" y="673143"/>
                      <a:pt x="1904159" y="673143"/>
                    </a:cubicBezTo>
                    <a:lnTo>
                      <a:pt x="25362" y="673143"/>
                    </a:lnTo>
                    <a:cubicBezTo>
                      <a:pt x="11355" y="673143"/>
                      <a:pt x="0" y="661788"/>
                      <a:pt x="0" y="647781"/>
                    </a:cubicBezTo>
                    <a:lnTo>
                      <a:pt x="0" y="25362"/>
                    </a:lnTo>
                    <a:cubicBezTo>
                      <a:pt x="0" y="11355"/>
                      <a:pt x="11355" y="0"/>
                      <a:pt x="25362" y="0"/>
                    </a:cubicBez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13" name="TextBox 13"/>
              <p:cNvSpPr txBox="1"/>
              <p:nvPr/>
            </p:nvSpPr>
            <p:spPr>
              <a:xfrm>
                <a:off x="0" y="-104775"/>
                <a:ext cx="1929521" cy="777918"/>
              </a:xfrm>
              <a:prstGeom prst="rect">
                <a:avLst/>
              </a:prstGeom>
            </p:spPr>
            <p:txBody>
              <a:bodyPr lIns="50800" tIns="50800" rIns="50800" bIns="50800" rtlCol="0" anchor="ctr"/>
              <a:lstStyle/>
              <a:p>
                <a:pPr algn="ctr">
                  <a:lnSpc>
                    <a:spcPts val="3530"/>
                  </a:lnSpc>
                </a:pPr>
              </a:p>
            </p:txBody>
          </p:sp>
        </p:grpSp>
        <p:sp>
          <p:nvSpPr>
            <p:cNvPr id="14" name="TextBox 14"/>
            <p:cNvSpPr txBox="1"/>
            <p:nvPr/>
          </p:nvSpPr>
          <p:spPr>
            <a:xfrm>
              <a:off x="1119293" y="1398693"/>
              <a:ext cx="8865447" cy="2153920"/>
            </a:xfrm>
            <a:prstGeom prst="rect">
              <a:avLst/>
            </a:prstGeom>
          </p:spPr>
          <p:txBody>
            <a:bodyPr wrap="square" lIns="0" tIns="0" rIns="0" bIns="0" rtlCol="0" anchor="t">
              <a:spAutoFit/>
            </a:bodyPr>
            <a:lstStyle/>
            <a:p>
              <a:pPr algn="l">
                <a:lnSpc>
                  <a:spcPts val="3150"/>
                </a:lnSpc>
              </a:pPr>
              <a:r>
                <a:rPr lang="en-US" sz="30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当用户长按或停留在按钮上时，按钮可以产生轻微的缩放或颜色渐变，以突出按钮的状态。</a:t>
              </a:r>
              <a:r>
                <a:rPr lang="zh-CN" altLang="en-US">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（https://blog.csdn.net/gc_2299/article/details/126473715）</a:t>
              </a:r>
              <a:endParaRPr lang="zh-CN" altLang="en-US">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grpSp>
          <p:nvGrpSpPr>
            <p:cNvPr id="15" name="Group 15"/>
            <p:cNvGrpSpPr/>
            <p:nvPr/>
          </p:nvGrpSpPr>
          <p:grpSpPr>
            <a:xfrm rot="5400000">
              <a:off x="3309749" y="-3067613"/>
              <a:ext cx="927466" cy="7546964"/>
              <a:chOff x="0" y="0"/>
              <a:chExt cx="660400" cy="5373799"/>
            </a:xfrm>
          </p:grpSpPr>
          <p:sp>
            <p:nvSpPr>
              <p:cNvPr id="16" name="Freeform 16"/>
              <p:cNvSpPr/>
              <p:nvPr/>
            </p:nvSpPr>
            <p:spPr>
              <a:xfrm>
                <a:off x="0" y="0"/>
                <a:ext cx="660400" cy="5373799"/>
              </a:xfrm>
              <a:custGeom>
                <a:avLst/>
                <a:gdLst/>
                <a:ahLst/>
                <a:cxnLst/>
                <a:rect l="l" t="t" r="r" b="b"/>
                <a:pathLst>
                  <a:path w="660400" h="5373799">
                    <a:moveTo>
                      <a:pt x="220252" y="5354730"/>
                    </a:moveTo>
                    <a:cubicBezTo>
                      <a:pt x="254109" y="5366244"/>
                      <a:pt x="292600" y="5373799"/>
                      <a:pt x="330378" y="5373799"/>
                    </a:cubicBezTo>
                    <a:cubicBezTo>
                      <a:pt x="368157" y="5373799"/>
                      <a:pt x="404509" y="5367322"/>
                      <a:pt x="438009" y="5355808"/>
                    </a:cubicBezTo>
                    <a:cubicBezTo>
                      <a:pt x="438723" y="5355449"/>
                      <a:pt x="439435" y="5355449"/>
                      <a:pt x="440148" y="5355089"/>
                    </a:cubicBezTo>
                    <a:cubicBezTo>
                      <a:pt x="565955" y="5309034"/>
                      <a:pt x="658618" y="5187420"/>
                      <a:pt x="660400" y="4943985"/>
                    </a:cubicBezTo>
                    <a:lnTo>
                      <a:pt x="660400" y="0"/>
                    </a:lnTo>
                    <a:lnTo>
                      <a:pt x="0" y="0"/>
                    </a:lnTo>
                    <a:lnTo>
                      <a:pt x="0" y="4940316"/>
                    </a:lnTo>
                    <a:cubicBezTo>
                      <a:pt x="1782" y="5188139"/>
                      <a:pt x="93019" y="5309754"/>
                      <a:pt x="220252" y="5354730"/>
                    </a:cubicBezTo>
                    <a:close/>
                  </a:path>
                </a:pathLst>
              </a:custGeom>
              <a:gradFill rotWithShape="1">
                <a:gsLst>
                  <a:gs pos="0">
                    <a:srgbClr val="62AF40">
                      <a:alpha val="0"/>
                    </a:srgbClr>
                  </a:gs>
                  <a:gs pos="50000">
                    <a:srgbClr val="62AF40">
                      <a:alpha val="75000"/>
                    </a:srgbClr>
                  </a:gs>
                  <a:gs pos="100000">
                    <a:srgbClr val="62AF40">
                      <a:alpha val="75000"/>
                    </a:srgbClr>
                  </a:gs>
                </a:gsLst>
                <a:lin ang="5400000"/>
              </a:gradFill>
              <a:ln w="19050" cap="sq">
                <a:gradFill>
                  <a:gsLst>
                    <a:gs pos="0">
                      <a:srgbClr val="FFFFFF">
                        <a:alpha val="0"/>
                      </a:srgbClr>
                    </a:gs>
                    <a:gs pos="33333">
                      <a:srgbClr val="FFFFFF">
                        <a:alpha val="89500"/>
                      </a:srgbClr>
                    </a:gs>
                    <a:gs pos="66667">
                      <a:srgbClr val="FFFFFF">
                        <a:alpha val="89500"/>
                      </a:srgbClr>
                    </a:gs>
                    <a:gs pos="100000">
                      <a:srgbClr val="FFFFFF">
                        <a:alpha val="100000"/>
                      </a:srgbClr>
                    </a:gs>
                  </a:gsLst>
                  <a:lin ang="5400000"/>
                </a:gradFill>
                <a:prstDash val="solid"/>
                <a:miter/>
              </a:ln>
            </p:spPr>
          </p:sp>
          <p:sp>
            <p:nvSpPr>
              <p:cNvPr id="17" name="TextBox 17"/>
              <p:cNvSpPr txBox="1"/>
              <p:nvPr/>
            </p:nvSpPr>
            <p:spPr>
              <a:xfrm>
                <a:off x="0" y="-104775"/>
                <a:ext cx="660400" cy="5351574"/>
              </a:xfrm>
              <a:prstGeom prst="rect">
                <a:avLst/>
              </a:prstGeom>
            </p:spPr>
            <p:txBody>
              <a:bodyPr lIns="50800" tIns="50800" rIns="50800" bIns="50800" rtlCol="0" anchor="ctr"/>
              <a:lstStyle/>
              <a:p>
                <a:pPr marL="0" lvl="0" indent="0" algn="ctr">
                  <a:lnSpc>
                    <a:spcPts val="3530"/>
                  </a:lnSpc>
                  <a:spcBef>
                    <a:spcPct val="0"/>
                  </a:spcBef>
                </a:pPr>
              </a:p>
            </p:txBody>
          </p:sp>
        </p:grpSp>
        <p:sp>
          <p:nvSpPr>
            <p:cNvPr id="18" name="TextBox 18"/>
            <p:cNvSpPr txBox="1"/>
            <p:nvPr/>
          </p:nvSpPr>
          <p:spPr>
            <a:xfrm>
              <a:off x="638473" y="270259"/>
              <a:ext cx="7112021" cy="861060"/>
            </a:xfrm>
            <a:prstGeom prst="rect">
              <a:avLst/>
            </a:prstGeom>
          </p:spPr>
          <p:txBody>
            <a:bodyPr lIns="0" tIns="0" rIns="0" bIns="0" rtlCol="0" anchor="t">
              <a:spAutoFit/>
            </a:bodyPr>
            <a:lstStyle/>
            <a:p>
              <a:pPr algn="l">
                <a:lnSpc>
                  <a:spcPts val="5040"/>
                </a:lnSpc>
              </a:pPr>
              <a:r>
                <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1.按钮悬停效果</a:t>
              </a:r>
              <a:endPar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grpSp>
      <p:grpSp>
        <p:nvGrpSpPr>
          <p:cNvPr id="19" name="Group 19"/>
          <p:cNvGrpSpPr/>
          <p:nvPr/>
        </p:nvGrpSpPr>
        <p:grpSpPr>
          <a:xfrm rot="0">
            <a:off x="8828815" y="5949407"/>
            <a:ext cx="7756898" cy="2664630"/>
            <a:chOff x="0" y="0"/>
            <a:chExt cx="10342531" cy="3552840"/>
          </a:xfrm>
        </p:grpSpPr>
        <p:grpSp>
          <p:nvGrpSpPr>
            <p:cNvPr id="20" name="Group 20"/>
            <p:cNvGrpSpPr/>
            <p:nvPr/>
          </p:nvGrpSpPr>
          <p:grpSpPr>
            <a:xfrm rot="0">
              <a:off x="574333" y="0"/>
              <a:ext cx="9768198" cy="3407787"/>
              <a:chOff x="0" y="0"/>
              <a:chExt cx="1929521" cy="673143"/>
            </a:xfrm>
          </p:grpSpPr>
          <p:sp>
            <p:nvSpPr>
              <p:cNvPr id="21" name="Freeform 21"/>
              <p:cNvSpPr/>
              <p:nvPr/>
            </p:nvSpPr>
            <p:spPr>
              <a:xfrm>
                <a:off x="0" y="0"/>
                <a:ext cx="1929521" cy="673143"/>
              </a:xfrm>
              <a:custGeom>
                <a:avLst/>
                <a:gdLst/>
                <a:ahLst/>
                <a:cxnLst/>
                <a:rect l="l" t="t" r="r" b="b"/>
                <a:pathLst>
                  <a:path w="1929521" h="673143">
                    <a:moveTo>
                      <a:pt x="25362" y="0"/>
                    </a:moveTo>
                    <a:lnTo>
                      <a:pt x="1904159" y="0"/>
                    </a:lnTo>
                    <a:cubicBezTo>
                      <a:pt x="1910885" y="0"/>
                      <a:pt x="1917336" y="2672"/>
                      <a:pt x="1922092" y="7428"/>
                    </a:cubicBezTo>
                    <a:cubicBezTo>
                      <a:pt x="1926848" y="12185"/>
                      <a:pt x="1929521" y="18636"/>
                      <a:pt x="1929521" y="25362"/>
                    </a:cubicBezTo>
                    <a:lnTo>
                      <a:pt x="1929521" y="647781"/>
                    </a:lnTo>
                    <a:cubicBezTo>
                      <a:pt x="1929521" y="661788"/>
                      <a:pt x="1918166" y="673143"/>
                      <a:pt x="1904159" y="673143"/>
                    </a:cubicBezTo>
                    <a:lnTo>
                      <a:pt x="25362" y="673143"/>
                    </a:lnTo>
                    <a:cubicBezTo>
                      <a:pt x="11355" y="673143"/>
                      <a:pt x="0" y="661788"/>
                      <a:pt x="0" y="647781"/>
                    </a:cubicBezTo>
                    <a:lnTo>
                      <a:pt x="0" y="25362"/>
                    </a:lnTo>
                    <a:cubicBezTo>
                      <a:pt x="0" y="11355"/>
                      <a:pt x="11355" y="0"/>
                      <a:pt x="25362" y="0"/>
                    </a:cubicBez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22" name="TextBox 22"/>
              <p:cNvSpPr txBox="1"/>
              <p:nvPr/>
            </p:nvSpPr>
            <p:spPr>
              <a:xfrm>
                <a:off x="0" y="-104775"/>
                <a:ext cx="1929521" cy="777918"/>
              </a:xfrm>
              <a:prstGeom prst="rect">
                <a:avLst/>
              </a:prstGeom>
            </p:spPr>
            <p:txBody>
              <a:bodyPr lIns="50800" tIns="50800" rIns="50800" bIns="50800" rtlCol="0" anchor="ctr"/>
              <a:lstStyle/>
              <a:p>
                <a:pPr algn="ctr">
                  <a:lnSpc>
                    <a:spcPts val="3530"/>
                  </a:lnSpc>
                </a:pPr>
              </a:p>
            </p:txBody>
          </p:sp>
        </p:grpSp>
        <p:sp>
          <p:nvSpPr>
            <p:cNvPr id="23" name="TextBox 23"/>
            <p:cNvSpPr txBox="1"/>
            <p:nvPr/>
          </p:nvSpPr>
          <p:spPr>
            <a:xfrm>
              <a:off x="1119172" y="1398920"/>
              <a:ext cx="8678520" cy="2153920"/>
            </a:xfrm>
            <a:prstGeom prst="rect">
              <a:avLst/>
            </a:prstGeom>
          </p:spPr>
          <p:txBody>
            <a:bodyPr lIns="0" tIns="0" rIns="0" bIns="0" rtlCol="0" anchor="t">
              <a:spAutoFit/>
            </a:bodyPr>
            <a:lstStyle/>
            <a:p>
              <a:pPr algn="l">
                <a:lnSpc>
                  <a:spcPts val="3150"/>
                </a:lnSpc>
              </a:pPr>
              <a:r>
                <a:rPr lang="en-US" sz="30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在已有滑动和淡入淡出效果的基础上，可以加入翻转效果，尤其适用于卡片式页面或需要强调内容转换的场景。</a:t>
              </a:r>
              <a:endParaRPr lang="en-US" sz="30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150"/>
                </a:lnSpc>
              </a:pPr>
              <a:r>
                <a:rPr lang="zh-CN" altLang="en-US">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r>
                <a:rPr lang="en-US">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https://cloud.tencent.com/developer/article/1741664</a:t>
              </a:r>
              <a:r>
                <a:rPr lang="zh-CN" altLang="en-US">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zh-CN" altLang="en-US">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grpSp>
          <p:nvGrpSpPr>
            <p:cNvPr id="24" name="Group 24"/>
            <p:cNvGrpSpPr/>
            <p:nvPr/>
          </p:nvGrpSpPr>
          <p:grpSpPr>
            <a:xfrm rot="5400000">
              <a:off x="3309749" y="-3067613"/>
              <a:ext cx="927466" cy="7546964"/>
              <a:chOff x="0" y="0"/>
              <a:chExt cx="660400" cy="5373799"/>
            </a:xfrm>
          </p:grpSpPr>
          <p:sp>
            <p:nvSpPr>
              <p:cNvPr id="25" name="Freeform 25"/>
              <p:cNvSpPr/>
              <p:nvPr/>
            </p:nvSpPr>
            <p:spPr>
              <a:xfrm>
                <a:off x="0" y="0"/>
                <a:ext cx="660400" cy="5373799"/>
              </a:xfrm>
              <a:custGeom>
                <a:avLst/>
                <a:gdLst/>
                <a:ahLst/>
                <a:cxnLst/>
                <a:rect l="l" t="t" r="r" b="b"/>
                <a:pathLst>
                  <a:path w="660400" h="5373799">
                    <a:moveTo>
                      <a:pt x="220252" y="5354730"/>
                    </a:moveTo>
                    <a:cubicBezTo>
                      <a:pt x="254109" y="5366244"/>
                      <a:pt x="292600" y="5373799"/>
                      <a:pt x="330378" y="5373799"/>
                    </a:cubicBezTo>
                    <a:cubicBezTo>
                      <a:pt x="368157" y="5373799"/>
                      <a:pt x="404509" y="5367322"/>
                      <a:pt x="438009" y="5355808"/>
                    </a:cubicBezTo>
                    <a:cubicBezTo>
                      <a:pt x="438723" y="5355449"/>
                      <a:pt x="439435" y="5355449"/>
                      <a:pt x="440148" y="5355089"/>
                    </a:cubicBezTo>
                    <a:cubicBezTo>
                      <a:pt x="565955" y="5309034"/>
                      <a:pt x="658618" y="5187420"/>
                      <a:pt x="660400" y="4943985"/>
                    </a:cubicBezTo>
                    <a:lnTo>
                      <a:pt x="660400" y="0"/>
                    </a:lnTo>
                    <a:lnTo>
                      <a:pt x="0" y="0"/>
                    </a:lnTo>
                    <a:lnTo>
                      <a:pt x="0" y="4940316"/>
                    </a:lnTo>
                    <a:cubicBezTo>
                      <a:pt x="1782" y="5188139"/>
                      <a:pt x="93019" y="5309754"/>
                      <a:pt x="220252" y="5354730"/>
                    </a:cubicBezTo>
                    <a:close/>
                  </a:path>
                </a:pathLst>
              </a:custGeom>
              <a:gradFill rotWithShape="1">
                <a:gsLst>
                  <a:gs pos="0">
                    <a:srgbClr val="62AF40">
                      <a:alpha val="0"/>
                    </a:srgbClr>
                  </a:gs>
                  <a:gs pos="50000">
                    <a:srgbClr val="62AF40">
                      <a:alpha val="75000"/>
                    </a:srgbClr>
                  </a:gs>
                  <a:gs pos="100000">
                    <a:srgbClr val="62AF40">
                      <a:alpha val="75000"/>
                    </a:srgbClr>
                  </a:gs>
                </a:gsLst>
                <a:lin ang="5400000"/>
              </a:gradFill>
              <a:ln w="19050" cap="sq">
                <a:gradFill>
                  <a:gsLst>
                    <a:gs pos="0">
                      <a:srgbClr val="FFFFFF">
                        <a:alpha val="0"/>
                      </a:srgbClr>
                    </a:gs>
                    <a:gs pos="33333">
                      <a:srgbClr val="FFFFFF">
                        <a:alpha val="89500"/>
                      </a:srgbClr>
                    </a:gs>
                    <a:gs pos="66667">
                      <a:srgbClr val="FFFFFF">
                        <a:alpha val="89500"/>
                      </a:srgbClr>
                    </a:gs>
                    <a:gs pos="100000">
                      <a:srgbClr val="FFFFFF">
                        <a:alpha val="100000"/>
                      </a:srgbClr>
                    </a:gs>
                  </a:gsLst>
                  <a:lin ang="5400000"/>
                </a:gradFill>
                <a:prstDash val="solid"/>
                <a:miter/>
              </a:ln>
            </p:spPr>
          </p:sp>
          <p:sp>
            <p:nvSpPr>
              <p:cNvPr id="26" name="TextBox 26"/>
              <p:cNvSpPr txBox="1"/>
              <p:nvPr/>
            </p:nvSpPr>
            <p:spPr>
              <a:xfrm>
                <a:off x="0" y="-104775"/>
                <a:ext cx="660400" cy="5351574"/>
              </a:xfrm>
              <a:prstGeom prst="rect">
                <a:avLst/>
              </a:prstGeom>
            </p:spPr>
            <p:txBody>
              <a:bodyPr lIns="50800" tIns="50800" rIns="50800" bIns="50800" rtlCol="0" anchor="ctr"/>
              <a:lstStyle/>
              <a:p>
                <a:pPr marL="0" lvl="0" indent="0" algn="ctr">
                  <a:lnSpc>
                    <a:spcPts val="3530"/>
                  </a:lnSpc>
                  <a:spcBef>
                    <a:spcPct val="0"/>
                  </a:spcBef>
                </a:pPr>
              </a:p>
            </p:txBody>
          </p:sp>
        </p:grpSp>
        <p:sp>
          <p:nvSpPr>
            <p:cNvPr id="27" name="TextBox 27"/>
            <p:cNvSpPr txBox="1"/>
            <p:nvPr/>
          </p:nvSpPr>
          <p:spPr>
            <a:xfrm>
              <a:off x="638473" y="270259"/>
              <a:ext cx="7112021" cy="861060"/>
            </a:xfrm>
            <a:prstGeom prst="rect">
              <a:avLst/>
            </a:prstGeom>
          </p:spPr>
          <p:txBody>
            <a:bodyPr lIns="0" tIns="0" rIns="0" bIns="0" rtlCol="0" anchor="t">
              <a:spAutoFit/>
            </a:bodyPr>
            <a:lstStyle/>
            <a:p>
              <a:pPr algn="l">
                <a:lnSpc>
                  <a:spcPts val="5040"/>
                </a:lnSpc>
              </a:pPr>
              <a:r>
                <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2.页面切换翻转效果</a:t>
              </a:r>
              <a:endPar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grpSp>
      <p:sp>
        <p:nvSpPr>
          <p:cNvPr id="28" name="TextBox 28"/>
          <p:cNvSpPr txBox="1"/>
          <p:nvPr/>
        </p:nvSpPr>
        <p:spPr>
          <a:xfrm>
            <a:off x="1531036" y="1390650"/>
            <a:ext cx="8115300" cy="717550"/>
          </a:xfrm>
          <a:prstGeom prst="rect">
            <a:avLst/>
          </a:prstGeom>
        </p:spPr>
        <p:txBody>
          <a:bodyPr lIns="0" tIns="0" rIns="0" bIns="0" rtlCol="0" anchor="t">
            <a:spAutoFit/>
          </a:bodyPr>
          <a:lstStyle/>
          <a:p>
            <a:pPr algn="just">
              <a:lnSpc>
                <a:spcPts val="2800"/>
              </a:lnSpc>
            </a:pPr>
            <a:r>
              <a:rPr lang="zh-CN" altLang="en-US" sz="4800">
                <a:solidFill>
                  <a:srgbClr val="FF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未增加的动画效果</a:t>
            </a:r>
            <a:endParaRPr lang="zh-CN" altLang="en-US" sz="4800">
              <a:solidFill>
                <a:srgbClr val="FF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a:p>
            <a:pPr algn="just">
              <a:lnSpc>
                <a:spcPts val="2800"/>
              </a:lnSpc>
            </a:pPr>
            <a:endParaRPr lang="zh-CN" altLang="en-US" sz="4800">
              <a:solidFill>
                <a:srgbClr val="FF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30" name="TextBox 30"/>
          <p:cNvSpPr txBox="1"/>
          <p:nvPr/>
        </p:nvSpPr>
        <p:spPr>
          <a:xfrm>
            <a:off x="1591945" y="651510"/>
            <a:ext cx="6652260" cy="403860"/>
          </a:xfrm>
          <a:prstGeom prst="rect">
            <a:avLst/>
          </a:prstGeom>
        </p:spPr>
        <p:txBody>
          <a:bodyPr wrap="square" lIns="0" tIns="0" rIns="0" bIns="0" rtlCol="0" anchor="t">
            <a:spAutoFit/>
          </a:bodyPr>
          <a:lstStyle/>
          <a:p>
            <a:pPr>
              <a:lnSpc>
                <a:spcPts val="3150"/>
              </a:lnSpc>
            </a:pPr>
            <a:r>
              <a:rPr lang="zh-CN" alt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改进方向</a:t>
            </a:r>
            <a:r>
              <a:rPr lang="en-US" altLang="zh-CN"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1 - </a:t>
            </a:r>
            <a:r>
              <a:rPr lang="zh-CN" alt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增加动画效果</a:t>
            </a:r>
            <a:r>
              <a:rPr lang="en-US" altLang="zh-CN" sz="21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 </a:t>
            </a:r>
            <a:endParaRPr lang="en-US" sz="21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pic>
        <p:nvPicPr>
          <p:cNvPr id="101" name="图片 100"/>
          <p:cNvPicPr/>
          <p:nvPr/>
        </p:nvPicPr>
        <p:blipFill>
          <a:blip r:embed="rId2"/>
          <a:stretch>
            <a:fillRect/>
          </a:stretch>
        </p:blipFill>
        <p:spPr>
          <a:xfrm>
            <a:off x="1981200" y="2019300"/>
            <a:ext cx="5389245" cy="3401060"/>
          </a:xfrm>
          <a:prstGeom prst="rect">
            <a:avLst/>
          </a:prstGeom>
          <a:noFill/>
          <a:ln w="9525">
            <a:noFill/>
          </a:ln>
        </p:spPr>
      </p:pic>
      <p:sp>
        <p:nvSpPr>
          <p:cNvPr id="37" name="AutoShape 15"/>
          <p:cNvSpPr/>
          <p:nvPr/>
        </p:nvSpPr>
        <p:spPr>
          <a:xfrm>
            <a:off x="10744021" y="9813163"/>
            <a:ext cx="3693714" cy="0"/>
          </a:xfrm>
          <a:prstGeom prst="line">
            <a:avLst/>
          </a:prstGeom>
          <a:ln w="28575" cap="flat">
            <a:solidFill>
              <a:schemeClr val="accent3">
                <a:lumMod val="50000"/>
              </a:schemeClr>
            </a:solidFill>
            <a:prstDash val="solid"/>
            <a:headEnd type="none" w="sm" len="sm"/>
            <a:tailEnd type="none" w="sm" len="sm"/>
          </a:ln>
        </p:spPr>
      </p:sp>
      <p:sp>
        <p:nvSpPr>
          <p:cNvPr id="38" name="TextBox 20"/>
          <p:cNvSpPr txBox="1"/>
          <p:nvPr/>
        </p:nvSpPr>
        <p:spPr>
          <a:xfrm>
            <a:off x="14121765" y="9754870"/>
            <a:ext cx="3657600" cy="134620"/>
          </a:xfrm>
          <a:prstGeom prst="rect">
            <a:avLst/>
          </a:prstGeom>
        </p:spPr>
        <p:txBody>
          <a:bodyPr wrap="square" lIns="0" tIns="0" rIns="0" bIns="0" rtlCol="0" anchor="t">
            <a:spAutoFit/>
          </a:bodyPr>
          <a:p>
            <a:pPr algn="r">
              <a:lnSpc>
                <a:spcPts val="1050"/>
              </a:lnSpc>
            </a:pPr>
            <a:r>
              <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e充电 - 移动智能充电应用</a:t>
            </a:r>
            <a:endPar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pic>
        <p:nvPicPr>
          <p:cNvPr id="31" name="图片 30"/>
          <p:cNvPicPr>
            <a:picLocks noChangeAspect="1"/>
          </p:cNvPicPr>
          <p:nvPr/>
        </p:nvPicPr>
        <p:blipFill>
          <a:blip r:embed="rId3"/>
          <a:stretch>
            <a:fillRect/>
          </a:stretch>
        </p:blipFill>
        <p:spPr>
          <a:xfrm>
            <a:off x="2895600" y="5622290"/>
            <a:ext cx="3982085" cy="4472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fill="hold"/>
                                        <p:tgtEl>
                                          <p:spTgt spid="101"/>
                                        </p:tgtEl>
                                        <p:attrNameLst>
                                          <p:attrName>ppt_x</p:attrName>
                                        </p:attrNameLst>
                                      </p:cBhvr>
                                      <p:tavLst>
                                        <p:tav tm="0">
                                          <p:val>
                                            <p:strVal val="#ppt_x"/>
                                          </p:val>
                                        </p:tav>
                                        <p:tav tm="100000">
                                          <p:val>
                                            <p:strVal val="#ppt_x"/>
                                          </p:val>
                                        </p:tav>
                                      </p:tavLst>
                                    </p:anim>
                                    <p:anim calcmode="lin" valueType="num">
                                      <p:cBhvr additive="base">
                                        <p:cTn id="8"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p>
          </p:txBody>
        </p:sp>
      </p:grpSp>
      <p:sp>
        <p:nvSpPr>
          <p:cNvPr id="6" name="AutoShape 6"/>
          <p:cNvSpPr/>
          <p:nvPr/>
        </p:nvSpPr>
        <p:spPr>
          <a:xfrm flipH="1" flipV="1">
            <a:off x="1064856" y="0"/>
            <a:ext cx="0" cy="2146595"/>
          </a:xfrm>
          <a:prstGeom prst="line">
            <a:avLst/>
          </a:prstGeom>
          <a:ln w="28575" cap="flat">
            <a:gradFill>
              <a:gsLst>
                <a:gs pos="0">
                  <a:srgbClr val="000000">
                    <a:alpha val="0"/>
                  </a:srgbClr>
                </a:gs>
                <a:gs pos="100000">
                  <a:srgbClr val="000000">
                    <a:alpha val="100000"/>
                  </a:srgbClr>
                </a:gs>
              </a:gsLst>
              <a:lin ang="0"/>
            </a:gradFill>
            <a:prstDash val="solid"/>
            <a:headEnd type="none" w="sm" len="sm"/>
            <a:tailEnd type="none" w="sm" len="sm"/>
          </a:ln>
        </p:spPr>
      </p:sp>
      <p:grpSp>
        <p:nvGrpSpPr>
          <p:cNvPr id="10" name="Group 10"/>
          <p:cNvGrpSpPr/>
          <p:nvPr/>
        </p:nvGrpSpPr>
        <p:grpSpPr>
          <a:xfrm rot="0">
            <a:off x="8828815" y="2931308"/>
            <a:ext cx="7756898" cy="2664630"/>
            <a:chOff x="0" y="0"/>
            <a:chExt cx="10342531" cy="3552840"/>
          </a:xfrm>
        </p:grpSpPr>
        <p:grpSp>
          <p:nvGrpSpPr>
            <p:cNvPr id="11" name="Group 11"/>
            <p:cNvGrpSpPr/>
            <p:nvPr/>
          </p:nvGrpSpPr>
          <p:grpSpPr>
            <a:xfrm rot="0">
              <a:off x="574333" y="0"/>
              <a:ext cx="9768198" cy="3407787"/>
              <a:chOff x="0" y="0"/>
              <a:chExt cx="1929521" cy="673143"/>
            </a:xfrm>
          </p:grpSpPr>
          <p:sp>
            <p:nvSpPr>
              <p:cNvPr id="12" name="Freeform 12"/>
              <p:cNvSpPr/>
              <p:nvPr/>
            </p:nvSpPr>
            <p:spPr>
              <a:xfrm>
                <a:off x="0" y="0"/>
                <a:ext cx="1929521" cy="673143"/>
              </a:xfrm>
              <a:custGeom>
                <a:avLst/>
                <a:gdLst/>
                <a:ahLst/>
                <a:cxnLst/>
                <a:rect l="l" t="t" r="r" b="b"/>
                <a:pathLst>
                  <a:path w="1929521" h="673143">
                    <a:moveTo>
                      <a:pt x="25362" y="0"/>
                    </a:moveTo>
                    <a:lnTo>
                      <a:pt x="1904159" y="0"/>
                    </a:lnTo>
                    <a:cubicBezTo>
                      <a:pt x="1910885" y="0"/>
                      <a:pt x="1917336" y="2672"/>
                      <a:pt x="1922092" y="7428"/>
                    </a:cubicBezTo>
                    <a:cubicBezTo>
                      <a:pt x="1926848" y="12185"/>
                      <a:pt x="1929521" y="18636"/>
                      <a:pt x="1929521" y="25362"/>
                    </a:cubicBezTo>
                    <a:lnTo>
                      <a:pt x="1929521" y="647781"/>
                    </a:lnTo>
                    <a:cubicBezTo>
                      <a:pt x="1929521" y="661788"/>
                      <a:pt x="1918166" y="673143"/>
                      <a:pt x="1904159" y="673143"/>
                    </a:cubicBezTo>
                    <a:lnTo>
                      <a:pt x="25362" y="673143"/>
                    </a:lnTo>
                    <a:cubicBezTo>
                      <a:pt x="11355" y="673143"/>
                      <a:pt x="0" y="661788"/>
                      <a:pt x="0" y="647781"/>
                    </a:cubicBezTo>
                    <a:lnTo>
                      <a:pt x="0" y="25362"/>
                    </a:lnTo>
                    <a:cubicBezTo>
                      <a:pt x="0" y="11355"/>
                      <a:pt x="11355" y="0"/>
                      <a:pt x="25362" y="0"/>
                    </a:cubicBez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13" name="TextBox 13"/>
              <p:cNvSpPr txBox="1"/>
              <p:nvPr/>
            </p:nvSpPr>
            <p:spPr>
              <a:xfrm>
                <a:off x="0" y="-104775"/>
                <a:ext cx="1929521" cy="777918"/>
              </a:xfrm>
              <a:prstGeom prst="rect">
                <a:avLst/>
              </a:prstGeom>
            </p:spPr>
            <p:txBody>
              <a:bodyPr lIns="50800" tIns="50800" rIns="50800" bIns="50800" rtlCol="0" anchor="ctr"/>
              <a:lstStyle/>
              <a:p>
                <a:pPr algn="ctr">
                  <a:lnSpc>
                    <a:spcPts val="3530"/>
                  </a:lnSpc>
                </a:pPr>
              </a:p>
            </p:txBody>
          </p:sp>
        </p:grpSp>
        <p:sp>
          <p:nvSpPr>
            <p:cNvPr id="14" name="TextBox 14"/>
            <p:cNvSpPr txBox="1"/>
            <p:nvPr/>
          </p:nvSpPr>
          <p:spPr>
            <a:xfrm>
              <a:off x="1119172" y="1398920"/>
              <a:ext cx="8678520" cy="2153920"/>
            </a:xfrm>
            <a:prstGeom prst="rect">
              <a:avLst/>
            </a:prstGeom>
          </p:spPr>
          <p:txBody>
            <a:bodyPr lIns="0" tIns="0" rIns="0" bIns="0" rtlCol="0" anchor="t">
              <a:spAutoFit/>
            </a:bodyPr>
            <a:lstStyle/>
            <a:p>
              <a:pPr algn="l">
                <a:lnSpc>
                  <a:spcPts val="3150"/>
                </a:lnSpc>
              </a:pPr>
              <a:r>
                <a:rPr lang="en-US" sz="30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当页面内容加载时，可以使用骨架屏动画，展示出页面的布局轮廓，让用户知道内容即将到来。</a:t>
              </a:r>
              <a:endParaRPr lang="en-US" sz="30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150"/>
                </a:lnSpc>
              </a:pPr>
              <a:r>
                <a:rPr lang="zh-CN" altLang="en-US">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r>
                <a:rPr lang="en-US">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https://blog.csdn.net/xx23x/article/details/131002688</a:t>
              </a:r>
              <a:r>
                <a:rPr lang="zh-CN" altLang="en-US">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zh-CN" altLang="en-US">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grpSp>
          <p:nvGrpSpPr>
            <p:cNvPr id="15" name="Group 15"/>
            <p:cNvGrpSpPr/>
            <p:nvPr/>
          </p:nvGrpSpPr>
          <p:grpSpPr>
            <a:xfrm rot="5400000">
              <a:off x="3309749" y="-3067613"/>
              <a:ext cx="927466" cy="7546964"/>
              <a:chOff x="0" y="0"/>
              <a:chExt cx="660400" cy="5373799"/>
            </a:xfrm>
          </p:grpSpPr>
          <p:sp>
            <p:nvSpPr>
              <p:cNvPr id="16" name="Freeform 16"/>
              <p:cNvSpPr/>
              <p:nvPr/>
            </p:nvSpPr>
            <p:spPr>
              <a:xfrm>
                <a:off x="0" y="0"/>
                <a:ext cx="660400" cy="5373799"/>
              </a:xfrm>
              <a:custGeom>
                <a:avLst/>
                <a:gdLst/>
                <a:ahLst/>
                <a:cxnLst/>
                <a:rect l="l" t="t" r="r" b="b"/>
                <a:pathLst>
                  <a:path w="660400" h="5373799">
                    <a:moveTo>
                      <a:pt x="220252" y="5354730"/>
                    </a:moveTo>
                    <a:cubicBezTo>
                      <a:pt x="254109" y="5366244"/>
                      <a:pt x="292600" y="5373799"/>
                      <a:pt x="330378" y="5373799"/>
                    </a:cubicBezTo>
                    <a:cubicBezTo>
                      <a:pt x="368157" y="5373799"/>
                      <a:pt x="404509" y="5367322"/>
                      <a:pt x="438009" y="5355808"/>
                    </a:cubicBezTo>
                    <a:cubicBezTo>
                      <a:pt x="438723" y="5355449"/>
                      <a:pt x="439435" y="5355449"/>
                      <a:pt x="440148" y="5355089"/>
                    </a:cubicBezTo>
                    <a:cubicBezTo>
                      <a:pt x="565955" y="5309034"/>
                      <a:pt x="658618" y="5187420"/>
                      <a:pt x="660400" y="4943985"/>
                    </a:cubicBezTo>
                    <a:lnTo>
                      <a:pt x="660400" y="0"/>
                    </a:lnTo>
                    <a:lnTo>
                      <a:pt x="0" y="0"/>
                    </a:lnTo>
                    <a:lnTo>
                      <a:pt x="0" y="4940316"/>
                    </a:lnTo>
                    <a:cubicBezTo>
                      <a:pt x="1782" y="5188139"/>
                      <a:pt x="93019" y="5309754"/>
                      <a:pt x="220252" y="5354730"/>
                    </a:cubicBezTo>
                    <a:close/>
                  </a:path>
                </a:pathLst>
              </a:custGeom>
              <a:gradFill rotWithShape="1">
                <a:gsLst>
                  <a:gs pos="0">
                    <a:srgbClr val="62AF40">
                      <a:alpha val="0"/>
                    </a:srgbClr>
                  </a:gs>
                  <a:gs pos="50000">
                    <a:srgbClr val="62AF40">
                      <a:alpha val="75000"/>
                    </a:srgbClr>
                  </a:gs>
                  <a:gs pos="100000">
                    <a:srgbClr val="62AF40">
                      <a:alpha val="75000"/>
                    </a:srgbClr>
                  </a:gs>
                </a:gsLst>
                <a:lin ang="5400000"/>
              </a:gradFill>
              <a:ln w="19050" cap="sq">
                <a:gradFill>
                  <a:gsLst>
                    <a:gs pos="0">
                      <a:srgbClr val="FFFFFF">
                        <a:alpha val="0"/>
                      </a:srgbClr>
                    </a:gs>
                    <a:gs pos="33333">
                      <a:srgbClr val="FFFFFF">
                        <a:alpha val="89500"/>
                      </a:srgbClr>
                    </a:gs>
                    <a:gs pos="66667">
                      <a:srgbClr val="FFFFFF">
                        <a:alpha val="89500"/>
                      </a:srgbClr>
                    </a:gs>
                    <a:gs pos="100000">
                      <a:srgbClr val="FFFFFF">
                        <a:alpha val="100000"/>
                      </a:srgbClr>
                    </a:gs>
                  </a:gsLst>
                  <a:lin ang="5400000"/>
                </a:gradFill>
                <a:prstDash val="solid"/>
                <a:miter/>
              </a:ln>
            </p:spPr>
          </p:sp>
          <p:sp>
            <p:nvSpPr>
              <p:cNvPr id="17" name="TextBox 17"/>
              <p:cNvSpPr txBox="1"/>
              <p:nvPr/>
            </p:nvSpPr>
            <p:spPr>
              <a:xfrm>
                <a:off x="0" y="-104775"/>
                <a:ext cx="660400" cy="5351574"/>
              </a:xfrm>
              <a:prstGeom prst="rect">
                <a:avLst/>
              </a:prstGeom>
            </p:spPr>
            <p:txBody>
              <a:bodyPr lIns="50800" tIns="50800" rIns="50800" bIns="50800" rtlCol="0" anchor="ctr"/>
              <a:lstStyle/>
              <a:p>
                <a:pPr marL="0" lvl="0" indent="0" algn="ctr">
                  <a:lnSpc>
                    <a:spcPts val="3530"/>
                  </a:lnSpc>
                  <a:spcBef>
                    <a:spcPct val="0"/>
                  </a:spcBef>
                </a:pPr>
              </a:p>
            </p:txBody>
          </p:sp>
        </p:grpSp>
        <p:sp>
          <p:nvSpPr>
            <p:cNvPr id="18" name="TextBox 18"/>
            <p:cNvSpPr txBox="1"/>
            <p:nvPr/>
          </p:nvSpPr>
          <p:spPr>
            <a:xfrm>
              <a:off x="638473" y="270259"/>
              <a:ext cx="7112021" cy="861060"/>
            </a:xfrm>
            <a:prstGeom prst="rect">
              <a:avLst/>
            </a:prstGeom>
          </p:spPr>
          <p:txBody>
            <a:bodyPr lIns="0" tIns="0" rIns="0" bIns="0" rtlCol="0" anchor="t">
              <a:spAutoFit/>
            </a:bodyPr>
            <a:lstStyle/>
            <a:p>
              <a:pPr algn="l">
                <a:lnSpc>
                  <a:spcPts val="5040"/>
                </a:lnSpc>
              </a:pPr>
              <a:r>
                <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3.骨架屏加载动画</a:t>
              </a:r>
              <a:endPar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grpSp>
      <p:grpSp>
        <p:nvGrpSpPr>
          <p:cNvPr id="19" name="Group 19"/>
          <p:cNvGrpSpPr/>
          <p:nvPr/>
        </p:nvGrpSpPr>
        <p:grpSpPr>
          <a:xfrm rot="0">
            <a:off x="8828815" y="5949407"/>
            <a:ext cx="7756898" cy="2555840"/>
            <a:chOff x="0" y="0"/>
            <a:chExt cx="10342531" cy="3407787"/>
          </a:xfrm>
        </p:grpSpPr>
        <p:grpSp>
          <p:nvGrpSpPr>
            <p:cNvPr id="20" name="Group 20"/>
            <p:cNvGrpSpPr/>
            <p:nvPr/>
          </p:nvGrpSpPr>
          <p:grpSpPr>
            <a:xfrm rot="0">
              <a:off x="574333" y="0"/>
              <a:ext cx="9768198" cy="3407787"/>
              <a:chOff x="0" y="0"/>
              <a:chExt cx="1929521" cy="673143"/>
            </a:xfrm>
          </p:grpSpPr>
          <p:sp>
            <p:nvSpPr>
              <p:cNvPr id="21" name="Freeform 21"/>
              <p:cNvSpPr/>
              <p:nvPr/>
            </p:nvSpPr>
            <p:spPr>
              <a:xfrm>
                <a:off x="0" y="0"/>
                <a:ext cx="1929521" cy="673143"/>
              </a:xfrm>
              <a:custGeom>
                <a:avLst/>
                <a:gdLst/>
                <a:ahLst/>
                <a:cxnLst/>
                <a:rect l="l" t="t" r="r" b="b"/>
                <a:pathLst>
                  <a:path w="1929521" h="673143">
                    <a:moveTo>
                      <a:pt x="25362" y="0"/>
                    </a:moveTo>
                    <a:lnTo>
                      <a:pt x="1904159" y="0"/>
                    </a:lnTo>
                    <a:cubicBezTo>
                      <a:pt x="1910885" y="0"/>
                      <a:pt x="1917336" y="2672"/>
                      <a:pt x="1922092" y="7428"/>
                    </a:cubicBezTo>
                    <a:cubicBezTo>
                      <a:pt x="1926848" y="12185"/>
                      <a:pt x="1929521" y="18636"/>
                      <a:pt x="1929521" y="25362"/>
                    </a:cubicBezTo>
                    <a:lnTo>
                      <a:pt x="1929521" y="647781"/>
                    </a:lnTo>
                    <a:cubicBezTo>
                      <a:pt x="1929521" y="661788"/>
                      <a:pt x="1918166" y="673143"/>
                      <a:pt x="1904159" y="673143"/>
                    </a:cubicBezTo>
                    <a:lnTo>
                      <a:pt x="25362" y="673143"/>
                    </a:lnTo>
                    <a:cubicBezTo>
                      <a:pt x="11355" y="673143"/>
                      <a:pt x="0" y="661788"/>
                      <a:pt x="0" y="647781"/>
                    </a:cubicBezTo>
                    <a:lnTo>
                      <a:pt x="0" y="25362"/>
                    </a:lnTo>
                    <a:cubicBezTo>
                      <a:pt x="0" y="11355"/>
                      <a:pt x="11355" y="0"/>
                      <a:pt x="25362" y="0"/>
                    </a:cubicBez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22" name="TextBox 22"/>
              <p:cNvSpPr txBox="1"/>
              <p:nvPr/>
            </p:nvSpPr>
            <p:spPr>
              <a:xfrm>
                <a:off x="0" y="-104775"/>
                <a:ext cx="1929521" cy="777918"/>
              </a:xfrm>
              <a:prstGeom prst="rect">
                <a:avLst/>
              </a:prstGeom>
            </p:spPr>
            <p:txBody>
              <a:bodyPr lIns="50800" tIns="50800" rIns="50800" bIns="50800" rtlCol="0" anchor="ctr"/>
              <a:lstStyle/>
              <a:p>
                <a:pPr algn="ctr">
                  <a:lnSpc>
                    <a:spcPts val="3530"/>
                  </a:lnSpc>
                </a:pPr>
              </a:p>
            </p:txBody>
          </p:sp>
        </p:grpSp>
        <p:sp>
          <p:nvSpPr>
            <p:cNvPr id="23" name="TextBox 23"/>
            <p:cNvSpPr txBox="1"/>
            <p:nvPr/>
          </p:nvSpPr>
          <p:spPr>
            <a:xfrm>
              <a:off x="1119172" y="1398920"/>
              <a:ext cx="8678520" cy="1615440"/>
            </a:xfrm>
            <a:prstGeom prst="rect">
              <a:avLst/>
            </a:prstGeom>
          </p:spPr>
          <p:txBody>
            <a:bodyPr lIns="0" tIns="0" rIns="0" bIns="0" rtlCol="0" anchor="t">
              <a:spAutoFit/>
            </a:bodyPr>
            <a:lstStyle/>
            <a:p>
              <a:pPr algn="l">
                <a:lnSpc>
                  <a:spcPts val="3150"/>
                </a:lnSpc>
              </a:pPr>
              <a:r>
                <a:rPr lang="en-US" sz="30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在数据请求或操作处理中引入旋转加载指示器，为用户提供明确的加载反馈。</a:t>
              </a:r>
              <a:endParaRPr lang="en-US" sz="30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l">
                <a:lnSpc>
                  <a:spcPts val="3150"/>
                </a:lnSpc>
              </a:pPr>
              <a:r>
                <a:rPr lang="zh-CN" altLang="en-US">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r>
                <a:rPr lang="en-US">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https://zhuanlan.zhihu.com/p/462200689</a:t>
              </a:r>
              <a:r>
                <a:rPr lang="zh-CN" altLang="en-US">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zh-CN" altLang="en-US">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grpSp>
          <p:nvGrpSpPr>
            <p:cNvPr id="24" name="Group 24"/>
            <p:cNvGrpSpPr/>
            <p:nvPr/>
          </p:nvGrpSpPr>
          <p:grpSpPr>
            <a:xfrm rot="5400000">
              <a:off x="3309749" y="-3067613"/>
              <a:ext cx="927466" cy="7546964"/>
              <a:chOff x="0" y="0"/>
              <a:chExt cx="660400" cy="5373799"/>
            </a:xfrm>
          </p:grpSpPr>
          <p:sp>
            <p:nvSpPr>
              <p:cNvPr id="25" name="Freeform 25"/>
              <p:cNvSpPr/>
              <p:nvPr/>
            </p:nvSpPr>
            <p:spPr>
              <a:xfrm>
                <a:off x="0" y="0"/>
                <a:ext cx="660400" cy="5373799"/>
              </a:xfrm>
              <a:custGeom>
                <a:avLst/>
                <a:gdLst/>
                <a:ahLst/>
                <a:cxnLst/>
                <a:rect l="l" t="t" r="r" b="b"/>
                <a:pathLst>
                  <a:path w="660400" h="5373799">
                    <a:moveTo>
                      <a:pt x="220252" y="5354730"/>
                    </a:moveTo>
                    <a:cubicBezTo>
                      <a:pt x="254109" y="5366244"/>
                      <a:pt x="292600" y="5373799"/>
                      <a:pt x="330378" y="5373799"/>
                    </a:cubicBezTo>
                    <a:cubicBezTo>
                      <a:pt x="368157" y="5373799"/>
                      <a:pt x="404509" y="5367322"/>
                      <a:pt x="438009" y="5355808"/>
                    </a:cubicBezTo>
                    <a:cubicBezTo>
                      <a:pt x="438723" y="5355449"/>
                      <a:pt x="439435" y="5355449"/>
                      <a:pt x="440148" y="5355089"/>
                    </a:cubicBezTo>
                    <a:cubicBezTo>
                      <a:pt x="565955" y="5309034"/>
                      <a:pt x="658618" y="5187420"/>
                      <a:pt x="660400" y="4943985"/>
                    </a:cubicBezTo>
                    <a:lnTo>
                      <a:pt x="660400" y="0"/>
                    </a:lnTo>
                    <a:lnTo>
                      <a:pt x="0" y="0"/>
                    </a:lnTo>
                    <a:lnTo>
                      <a:pt x="0" y="4940316"/>
                    </a:lnTo>
                    <a:cubicBezTo>
                      <a:pt x="1782" y="5188139"/>
                      <a:pt x="93019" y="5309754"/>
                      <a:pt x="220252" y="5354730"/>
                    </a:cubicBezTo>
                    <a:close/>
                  </a:path>
                </a:pathLst>
              </a:custGeom>
              <a:gradFill rotWithShape="1">
                <a:gsLst>
                  <a:gs pos="0">
                    <a:srgbClr val="62AF40">
                      <a:alpha val="0"/>
                    </a:srgbClr>
                  </a:gs>
                  <a:gs pos="50000">
                    <a:srgbClr val="62AF40">
                      <a:alpha val="75000"/>
                    </a:srgbClr>
                  </a:gs>
                  <a:gs pos="100000">
                    <a:srgbClr val="62AF40">
                      <a:alpha val="75000"/>
                    </a:srgbClr>
                  </a:gs>
                </a:gsLst>
                <a:lin ang="5400000"/>
              </a:gradFill>
              <a:ln w="19050" cap="sq">
                <a:gradFill>
                  <a:gsLst>
                    <a:gs pos="0">
                      <a:srgbClr val="FFFFFF">
                        <a:alpha val="0"/>
                      </a:srgbClr>
                    </a:gs>
                    <a:gs pos="33333">
                      <a:srgbClr val="FFFFFF">
                        <a:alpha val="89500"/>
                      </a:srgbClr>
                    </a:gs>
                    <a:gs pos="66667">
                      <a:srgbClr val="FFFFFF">
                        <a:alpha val="89500"/>
                      </a:srgbClr>
                    </a:gs>
                    <a:gs pos="100000">
                      <a:srgbClr val="FFFFFF">
                        <a:alpha val="100000"/>
                      </a:srgbClr>
                    </a:gs>
                  </a:gsLst>
                  <a:lin ang="5400000"/>
                </a:gradFill>
                <a:prstDash val="solid"/>
                <a:miter/>
              </a:ln>
            </p:spPr>
          </p:sp>
          <p:sp>
            <p:nvSpPr>
              <p:cNvPr id="26" name="TextBox 26"/>
              <p:cNvSpPr txBox="1"/>
              <p:nvPr/>
            </p:nvSpPr>
            <p:spPr>
              <a:xfrm>
                <a:off x="0" y="-104775"/>
                <a:ext cx="660400" cy="5351574"/>
              </a:xfrm>
              <a:prstGeom prst="rect">
                <a:avLst/>
              </a:prstGeom>
            </p:spPr>
            <p:txBody>
              <a:bodyPr lIns="50800" tIns="50800" rIns="50800" bIns="50800" rtlCol="0" anchor="ctr"/>
              <a:lstStyle/>
              <a:p>
                <a:pPr marL="0" lvl="0" indent="0" algn="ctr">
                  <a:lnSpc>
                    <a:spcPts val="3530"/>
                  </a:lnSpc>
                  <a:spcBef>
                    <a:spcPct val="0"/>
                  </a:spcBef>
                </a:pPr>
              </a:p>
            </p:txBody>
          </p:sp>
        </p:grpSp>
        <p:sp>
          <p:nvSpPr>
            <p:cNvPr id="27" name="TextBox 27"/>
            <p:cNvSpPr txBox="1"/>
            <p:nvPr/>
          </p:nvSpPr>
          <p:spPr>
            <a:xfrm>
              <a:off x="638473" y="270259"/>
              <a:ext cx="7112021" cy="861060"/>
            </a:xfrm>
            <a:prstGeom prst="rect">
              <a:avLst/>
            </a:prstGeom>
          </p:spPr>
          <p:txBody>
            <a:bodyPr lIns="0" tIns="0" rIns="0" bIns="0" rtlCol="0" anchor="t">
              <a:spAutoFit/>
            </a:bodyPr>
            <a:lstStyle/>
            <a:p>
              <a:pPr algn="l">
                <a:lnSpc>
                  <a:spcPts val="5040"/>
                </a:lnSpc>
              </a:pPr>
              <a:r>
                <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4.旋转加载指示器</a:t>
              </a:r>
              <a:endParaRPr 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grpSp>
      <p:sp>
        <p:nvSpPr>
          <p:cNvPr id="28" name="TextBox 28"/>
          <p:cNvSpPr txBox="1"/>
          <p:nvPr/>
        </p:nvSpPr>
        <p:spPr>
          <a:xfrm>
            <a:off x="1531036" y="1390650"/>
            <a:ext cx="8115300" cy="717550"/>
          </a:xfrm>
          <a:prstGeom prst="rect">
            <a:avLst/>
          </a:prstGeom>
        </p:spPr>
        <p:txBody>
          <a:bodyPr lIns="0" tIns="0" rIns="0" bIns="0" rtlCol="0" anchor="t">
            <a:spAutoFit/>
          </a:bodyPr>
          <a:lstStyle/>
          <a:p>
            <a:pPr algn="just">
              <a:lnSpc>
                <a:spcPts val="2800"/>
              </a:lnSpc>
            </a:pPr>
            <a:r>
              <a:rPr lang="zh-CN" altLang="en-US" sz="4800">
                <a:solidFill>
                  <a:srgbClr val="FF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未增加的动画效果</a:t>
            </a:r>
            <a:endParaRPr lang="zh-CN" altLang="en-US" sz="4800">
              <a:solidFill>
                <a:srgbClr val="FF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a:p>
            <a:pPr algn="just">
              <a:lnSpc>
                <a:spcPts val="2800"/>
              </a:lnSpc>
            </a:pPr>
            <a:endParaRPr lang="zh-CN" altLang="en-US" sz="4800">
              <a:solidFill>
                <a:srgbClr val="FF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30" name="TextBox 30"/>
          <p:cNvSpPr txBox="1"/>
          <p:nvPr/>
        </p:nvSpPr>
        <p:spPr>
          <a:xfrm>
            <a:off x="1591945" y="651510"/>
            <a:ext cx="6652260" cy="403860"/>
          </a:xfrm>
          <a:prstGeom prst="rect">
            <a:avLst/>
          </a:prstGeom>
        </p:spPr>
        <p:txBody>
          <a:bodyPr wrap="square" lIns="0" tIns="0" rIns="0" bIns="0" rtlCol="0" anchor="t">
            <a:spAutoFit/>
          </a:bodyPr>
          <a:lstStyle/>
          <a:p>
            <a:pPr algn="l">
              <a:lnSpc>
                <a:spcPts val="3150"/>
              </a:lnSpc>
            </a:pPr>
            <a:r>
              <a:rPr lang="zh-CN" alt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改进方向</a:t>
            </a:r>
            <a:r>
              <a:rPr lang="en-US" altLang="zh-CN"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1 - </a:t>
            </a:r>
            <a:r>
              <a:rPr lang="zh-CN" alt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增加动画效果</a:t>
            </a:r>
            <a:r>
              <a:rPr lang="en-US" altLang="zh-CN" sz="21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 </a:t>
            </a:r>
            <a:endParaRPr lang="en-US" sz="21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pic>
        <p:nvPicPr>
          <p:cNvPr id="31" name="图片 30"/>
          <p:cNvPicPr>
            <a:picLocks noChangeAspect="1"/>
          </p:cNvPicPr>
          <p:nvPr/>
        </p:nvPicPr>
        <p:blipFill>
          <a:blip r:embed="rId2"/>
          <a:stretch>
            <a:fillRect/>
          </a:stretch>
        </p:blipFill>
        <p:spPr>
          <a:xfrm>
            <a:off x="2501900" y="5949315"/>
            <a:ext cx="5206365" cy="2962275"/>
          </a:xfrm>
          <a:prstGeom prst="rect">
            <a:avLst/>
          </a:prstGeom>
        </p:spPr>
      </p:pic>
      <p:pic>
        <p:nvPicPr>
          <p:cNvPr id="100" name="图片 99"/>
          <p:cNvPicPr/>
          <p:nvPr/>
        </p:nvPicPr>
        <p:blipFill>
          <a:blip r:embed="rId3"/>
          <a:stretch>
            <a:fillRect/>
          </a:stretch>
        </p:blipFill>
        <p:spPr>
          <a:xfrm>
            <a:off x="2501265" y="2764790"/>
            <a:ext cx="5207000" cy="2787015"/>
          </a:xfrm>
          <a:prstGeom prst="rect">
            <a:avLst/>
          </a:prstGeom>
          <a:noFill/>
          <a:ln w="9525">
            <a:noFill/>
          </a:ln>
        </p:spPr>
      </p:pic>
      <p:sp>
        <p:nvSpPr>
          <p:cNvPr id="37" name="AutoShape 15"/>
          <p:cNvSpPr/>
          <p:nvPr/>
        </p:nvSpPr>
        <p:spPr>
          <a:xfrm>
            <a:off x="10744021" y="9813163"/>
            <a:ext cx="3693714" cy="0"/>
          </a:xfrm>
          <a:prstGeom prst="line">
            <a:avLst/>
          </a:prstGeom>
          <a:ln w="28575" cap="flat">
            <a:solidFill>
              <a:schemeClr val="accent3">
                <a:lumMod val="50000"/>
              </a:schemeClr>
            </a:solidFill>
            <a:prstDash val="solid"/>
            <a:headEnd type="none" w="sm" len="sm"/>
            <a:tailEnd type="none" w="sm" len="sm"/>
          </a:ln>
        </p:spPr>
      </p:sp>
      <p:sp>
        <p:nvSpPr>
          <p:cNvPr id="38" name="TextBox 20"/>
          <p:cNvSpPr txBox="1"/>
          <p:nvPr/>
        </p:nvSpPr>
        <p:spPr>
          <a:xfrm>
            <a:off x="14121765" y="9754870"/>
            <a:ext cx="3657600" cy="134620"/>
          </a:xfrm>
          <a:prstGeom prst="rect">
            <a:avLst/>
          </a:prstGeom>
        </p:spPr>
        <p:txBody>
          <a:bodyPr wrap="square" lIns="0" tIns="0" rIns="0" bIns="0" rtlCol="0" anchor="t">
            <a:spAutoFit/>
          </a:bodyPr>
          <a:p>
            <a:pPr algn="r">
              <a:lnSpc>
                <a:spcPts val="1050"/>
              </a:lnSpc>
            </a:pPr>
            <a:r>
              <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e充电 - 移动智能充电应用</a:t>
            </a:r>
            <a:endPar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p>
          </p:txBody>
        </p:sp>
      </p:grpSp>
      <p:sp>
        <p:nvSpPr>
          <p:cNvPr id="6" name="AutoShape 6"/>
          <p:cNvSpPr/>
          <p:nvPr/>
        </p:nvSpPr>
        <p:spPr>
          <a:xfrm flipH="1" flipV="1">
            <a:off x="1064856" y="0"/>
            <a:ext cx="0" cy="2146595"/>
          </a:xfrm>
          <a:prstGeom prst="line">
            <a:avLst/>
          </a:prstGeom>
          <a:ln w="28575" cap="flat">
            <a:gradFill>
              <a:gsLst>
                <a:gs pos="0">
                  <a:srgbClr val="000000">
                    <a:alpha val="0"/>
                  </a:srgbClr>
                </a:gs>
                <a:gs pos="100000">
                  <a:srgbClr val="000000">
                    <a:alpha val="100000"/>
                  </a:srgbClr>
                </a:gs>
              </a:gsLst>
              <a:lin ang="0"/>
            </a:gradFill>
            <a:prstDash val="solid"/>
            <a:headEnd type="none" w="sm" len="sm"/>
            <a:tailEnd type="none" w="sm" len="sm"/>
          </a:ln>
        </p:spPr>
      </p:sp>
      <p:grpSp>
        <p:nvGrpSpPr>
          <p:cNvPr id="10" name="Group 10"/>
          <p:cNvGrpSpPr/>
          <p:nvPr/>
        </p:nvGrpSpPr>
        <p:grpSpPr>
          <a:xfrm rot="0">
            <a:off x="1531036" y="5696391"/>
            <a:ext cx="4688955" cy="3074857"/>
            <a:chOff x="0" y="0"/>
            <a:chExt cx="1234951" cy="809839"/>
          </a:xfrm>
        </p:grpSpPr>
        <p:sp>
          <p:nvSpPr>
            <p:cNvPr id="11" name="Freeform 11"/>
            <p:cNvSpPr/>
            <p:nvPr/>
          </p:nvSpPr>
          <p:spPr>
            <a:xfrm>
              <a:off x="0" y="0"/>
              <a:ext cx="1234951" cy="809839"/>
            </a:xfrm>
            <a:custGeom>
              <a:avLst/>
              <a:gdLst/>
              <a:ahLst/>
              <a:cxnLst/>
              <a:rect l="l" t="t" r="r" b="b"/>
              <a:pathLst>
                <a:path w="1234951" h="809839">
                  <a:moveTo>
                    <a:pt x="39626" y="0"/>
                  </a:moveTo>
                  <a:lnTo>
                    <a:pt x="1195325" y="0"/>
                  </a:lnTo>
                  <a:cubicBezTo>
                    <a:pt x="1205834" y="0"/>
                    <a:pt x="1215913" y="4175"/>
                    <a:pt x="1223345" y="11606"/>
                  </a:cubicBezTo>
                  <a:cubicBezTo>
                    <a:pt x="1230776" y="19038"/>
                    <a:pt x="1234951" y="29117"/>
                    <a:pt x="1234951" y="39626"/>
                  </a:cubicBezTo>
                  <a:lnTo>
                    <a:pt x="1234951" y="770212"/>
                  </a:lnTo>
                  <a:cubicBezTo>
                    <a:pt x="1234951" y="792097"/>
                    <a:pt x="1217210" y="809839"/>
                    <a:pt x="1195325" y="809839"/>
                  </a:cubicBezTo>
                  <a:lnTo>
                    <a:pt x="39626" y="809839"/>
                  </a:lnTo>
                  <a:cubicBezTo>
                    <a:pt x="17741" y="809839"/>
                    <a:pt x="0" y="792097"/>
                    <a:pt x="0" y="770212"/>
                  </a:cubicBezTo>
                  <a:lnTo>
                    <a:pt x="0" y="39626"/>
                  </a:lnTo>
                  <a:cubicBezTo>
                    <a:pt x="0" y="17741"/>
                    <a:pt x="17741" y="0"/>
                    <a:pt x="39626" y="0"/>
                  </a:cubicBez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12" name="TextBox 12"/>
            <p:cNvSpPr txBox="1"/>
            <p:nvPr/>
          </p:nvSpPr>
          <p:spPr>
            <a:xfrm>
              <a:off x="0" y="-104775"/>
              <a:ext cx="1234951" cy="914614"/>
            </a:xfrm>
            <a:prstGeom prst="rect">
              <a:avLst/>
            </a:prstGeom>
          </p:spPr>
          <p:txBody>
            <a:bodyPr lIns="50800" tIns="50800" rIns="50800" bIns="50800" rtlCol="0" anchor="ctr"/>
            <a:lstStyle/>
            <a:p>
              <a:pPr algn="ctr">
                <a:lnSpc>
                  <a:spcPts val="3530"/>
                </a:lnSpc>
              </a:pPr>
            </a:p>
          </p:txBody>
        </p:sp>
      </p:grpSp>
      <p:grpSp>
        <p:nvGrpSpPr>
          <p:cNvPr id="13" name="Group 13"/>
          <p:cNvGrpSpPr/>
          <p:nvPr/>
        </p:nvGrpSpPr>
        <p:grpSpPr>
          <a:xfrm rot="0">
            <a:off x="6810635" y="5696391"/>
            <a:ext cx="4688955" cy="3074857"/>
            <a:chOff x="0" y="0"/>
            <a:chExt cx="1234951" cy="809839"/>
          </a:xfrm>
        </p:grpSpPr>
        <p:sp>
          <p:nvSpPr>
            <p:cNvPr id="14" name="Freeform 14"/>
            <p:cNvSpPr/>
            <p:nvPr/>
          </p:nvSpPr>
          <p:spPr>
            <a:xfrm>
              <a:off x="0" y="0"/>
              <a:ext cx="1234951" cy="809839"/>
            </a:xfrm>
            <a:custGeom>
              <a:avLst/>
              <a:gdLst/>
              <a:ahLst/>
              <a:cxnLst/>
              <a:rect l="l" t="t" r="r" b="b"/>
              <a:pathLst>
                <a:path w="1234951" h="809839">
                  <a:moveTo>
                    <a:pt x="39626" y="0"/>
                  </a:moveTo>
                  <a:lnTo>
                    <a:pt x="1195325" y="0"/>
                  </a:lnTo>
                  <a:cubicBezTo>
                    <a:pt x="1205834" y="0"/>
                    <a:pt x="1215913" y="4175"/>
                    <a:pt x="1223345" y="11606"/>
                  </a:cubicBezTo>
                  <a:cubicBezTo>
                    <a:pt x="1230776" y="19038"/>
                    <a:pt x="1234951" y="29117"/>
                    <a:pt x="1234951" y="39626"/>
                  </a:cubicBezTo>
                  <a:lnTo>
                    <a:pt x="1234951" y="770212"/>
                  </a:lnTo>
                  <a:cubicBezTo>
                    <a:pt x="1234951" y="792097"/>
                    <a:pt x="1217210" y="809839"/>
                    <a:pt x="1195325" y="809839"/>
                  </a:cubicBezTo>
                  <a:lnTo>
                    <a:pt x="39626" y="809839"/>
                  </a:lnTo>
                  <a:cubicBezTo>
                    <a:pt x="17741" y="809839"/>
                    <a:pt x="0" y="792097"/>
                    <a:pt x="0" y="770212"/>
                  </a:cubicBezTo>
                  <a:lnTo>
                    <a:pt x="0" y="39626"/>
                  </a:lnTo>
                  <a:cubicBezTo>
                    <a:pt x="0" y="17741"/>
                    <a:pt x="17741" y="0"/>
                    <a:pt x="39626" y="0"/>
                  </a:cubicBez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15" name="TextBox 15"/>
            <p:cNvSpPr txBox="1"/>
            <p:nvPr/>
          </p:nvSpPr>
          <p:spPr>
            <a:xfrm>
              <a:off x="0" y="-104775"/>
              <a:ext cx="1234951" cy="914614"/>
            </a:xfrm>
            <a:prstGeom prst="rect">
              <a:avLst/>
            </a:prstGeom>
          </p:spPr>
          <p:txBody>
            <a:bodyPr lIns="50800" tIns="50800" rIns="50800" bIns="50800" rtlCol="0" anchor="ctr"/>
            <a:lstStyle/>
            <a:p>
              <a:pPr algn="ctr">
                <a:lnSpc>
                  <a:spcPts val="3530"/>
                </a:lnSpc>
              </a:pPr>
            </a:p>
          </p:txBody>
        </p:sp>
      </p:grpSp>
      <p:grpSp>
        <p:nvGrpSpPr>
          <p:cNvPr id="16" name="Group 16"/>
          <p:cNvGrpSpPr/>
          <p:nvPr/>
        </p:nvGrpSpPr>
        <p:grpSpPr>
          <a:xfrm rot="0">
            <a:off x="12109189" y="5696391"/>
            <a:ext cx="4688955" cy="3074857"/>
            <a:chOff x="0" y="0"/>
            <a:chExt cx="1234951" cy="809839"/>
          </a:xfrm>
        </p:grpSpPr>
        <p:sp>
          <p:nvSpPr>
            <p:cNvPr id="17" name="Freeform 17"/>
            <p:cNvSpPr/>
            <p:nvPr/>
          </p:nvSpPr>
          <p:spPr>
            <a:xfrm>
              <a:off x="0" y="0"/>
              <a:ext cx="1234951" cy="809839"/>
            </a:xfrm>
            <a:custGeom>
              <a:avLst/>
              <a:gdLst/>
              <a:ahLst/>
              <a:cxnLst/>
              <a:rect l="l" t="t" r="r" b="b"/>
              <a:pathLst>
                <a:path w="1234951" h="809839">
                  <a:moveTo>
                    <a:pt x="39626" y="0"/>
                  </a:moveTo>
                  <a:lnTo>
                    <a:pt x="1195325" y="0"/>
                  </a:lnTo>
                  <a:cubicBezTo>
                    <a:pt x="1205834" y="0"/>
                    <a:pt x="1215913" y="4175"/>
                    <a:pt x="1223345" y="11606"/>
                  </a:cubicBezTo>
                  <a:cubicBezTo>
                    <a:pt x="1230776" y="19038"/>
                    <a:pt x="1234951" y="29117"/>
                    <a:pt x="1234951" y="39626"/>
                  </a:cubicBezTo>
                  <a:lnTo>
                    <a:pt x="1234951" y="770212"/>
                  </a:lnTo>
                  <a:cubicBezTo>
                    <a:pt x="1234951" y="792097"/>
                    <a:pt x="1217210" y="809839"/>
                    <a:pt x="1195325" y="809839"/>
                  </a:cubicBezTo>
                  <a:lnTo>
                    <a:pt x="39626" y="809839"/>
                  </a:lnTo>
                  <a:cubicBezTo>
                    <a:pt x="17741" y="809839"/>
                    <a:pt x="0" y="792097"/>
                    <a:pt x="0" y="770212"/>
                  </a:cubicBezTo>
                  <a:lnTo>
                    <a:pt x="0" y="39626"/>
                  </a:lnTo>
                  <a:cubicBezTo>
                    <a:pt x="0" y="17741"/>
                    <a:pt x="17741" y="0"/>
                    <a:pt x="39626" y="0"/>
                  </a:cubicBez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18" name="TextBox 18"/>
            <p:cNvSpPr txBox="1"/>
            <p:nvPr/>
          </p:nvSpPr>
          <p:spPr>
            <a:xfrm>
              <a:off x="0" y="-104775"/>
              <a:ext cx="1234951" cy="914614"/>
            </a:xfrm>
            <a:prstGeom prst="rect">
              <a:avLst/>
            </a:prstGeom>
          </p:spPr>
          <p:txBody>
            <a:bodyPr lIns="50800" tIns="50800" rIns="50800" bIns="50800" rtlCol="0" anchor="ctr"/>
            <a:lstStyle/>
            <a:p>
              <a:pPr algn="ctr">
                <a:lnSpc>
                  <a:spcPts val="3530"/>
                </a:lnSpc>
              </a:pPr>
            </a:p>
          </p:txBody>
        </p:sp>
      </p:grpSp>
      <p:sp>
        <p:nvSpPr>
          <p:cNvPr id="23" name="TextBox 23"/>
          <p:cNvSpPr txBox="1"/>
          <p:nvPr/>
        </p:nvSpPr>
        <p:spPr>
          <a:xfrm>
            <a:off x="1531036" y="1390650"/>
            <a:ext cx="8115300" cy="358775"/>
          </a:xfrm>
          <a:prstGeom prst="rect">
            <a:avLst/>
          </a:prstGeom>
        </p:spPr>
        <p:txBody>
          <a:bodyPr lIns="0" tIns="0" rIns="0" bIns="0" rtlCol="0" anchor="t">
            <a:spAutoFit/>
          </a:bodyPr>
          <a:lstStyle/>
          <a:p>
            <a:pPr algn="just">
              <a:lnSpc>
                <a:spcPts val="2800"/>
              </a:lnSpc>
            </a:pPr>
            <a:r>
              <a:rPr lang="zh-CN" altLang="en-US" sz="48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用户友好功能设计</a:t>
            </a:r>
            <a:endParaRPr lang="zh-CN" altLang="en-US" sz="48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25" name="TextBox 25"/>
          <p:cNvSpPr txBox="1"/>
          <p:nvPr/>
        </p:nvSpPr>
        <p:spPr>
          <a:xfrm>
            <a:off x="2101424" y="6722191"/>
            <a:ext cx="3548178" cy="2019300"/>
          </a:xfrm>
          <a:prstGeom prst="rect">
            <a:avLst/>
          </a:prstGeom>
        </p:spPr>
        <p:txBody>
          <a:bodyPr lIns="0" tIns="0" rIns="0" bIns="0" rtlCol="0" anchor="t">
            <a:spAutoFit/>
          </a:bodyPr>
          <a:lstStyle/>
          <a:p>
            <a:pPr algn="ctr">
              <a:lnSpc>
                <a:spcPts val="3150"/>
              </a:lnSpc>
            </a:pPr>
            <a:r>
              <a:rPr lang="en-US" sz="30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用户可以根据个人喜好在浅色模式和深色模式之间切换，甚至可以选择其他预设主题颜色</a:t>
            </a:r>
            <a:r>
              <a:rPr lang="zh-CN" altLang="en-US" sz="30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zh-CN" altLang="en-US" sz="30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26" name="TextBox 26"/>
          <p:cNvSpPr txBox="1"/>
          <p:nvPr/>
        </p:nvSpPr>
        <p:spPr>
          <a:xfrm>
            <a:off x="2101424" y="5948958"/>
            <a:ext cx="3548178" cy="645795"/>
          </a:xfrm>
          <a:prstGeom prst="rect">
            <a:avLst/>
          </a:prstGeom>
        </p:spPr>
        <p:txBody>
          <a:bodyPr lIns="0" tIns="0" rIns="0" bIns="0" rtlCol="0" anchor="t">
            <a:spAutoFit/>
          </a:bodyPr>
          <a:lstStyle/>
          <a:p>
            <a:pPr algn="ctr">
              <a:lnSpc>
                <a:spcPts val="5040"/>
              </a:lnSpc>
            </a:pPr>
            <a:r>
              <a:rPr lang="en-US" sz="32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主题颜色选择</a:t>
            </a:r>
            <a:endParaRPr lang="en-US" sz="32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27" name="TextBox 27"/>
          <p:cNvSpPr txBox="1"/>
          <p:nvPr/>
        </p:nvSpPr>
        <p:spPr>
          <a:xfrm>
            <a:off x="7369911" y="5948958"/>
            <a:ext cx="3548178" cy="645795"/>
          </a:xfrm>
          <a:prstGeom prst="rect">
            <a:avLst/>
          </a:prstGeom>
        </p:spPr>
        <p:txBody>
          <a:bodyPr lIns="0" tIns="0" rIns="0" bIns="0" rtlCol="0" anchor="t">
            <a:spAutoFit/>
          </a:bodyPr>
          <a:lstStyle/>
          <a:p>
            <a:pPr algn="ctr">
              <a:lnSpc>
                <a:spcPts val="5040"/>
              </a:lnSpc>
            </a:pPr>
            <a:r>
              <a:rPr lang="en-US" sz="32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字体大小调整</a:t>
            </a:r>
            <a:endParaRPr lang="en-US" sz="32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28" name="TextBox 28"/>
          <p:cNvSpPr txBox="1"/>
          <p:nvPr/>
        </p:nvSpPr>
        <p:spPr>
          <a:xfrm>
            <a:off x="12638398" y="5948958"/>
            <a:ext cx="3548178" cy="645795"/>
          </a:xfrm>
          <a:prstGeom prst="rect">
            <a:avLst/>
          </a:prstGeom>
        </p:spPr>
        <p:txBody>
          <a:bodyPr lIns="0" tIns="0" rIns="0" bIns="0" rtlCol="0" anchor="t">
            <a:spAutoFit/>
          </a:bodyPr>
          <a:lstStyle/>
          <a:p>
            <a:pPr algn="ctr">
              <a:lnSpc>
                <a:spcPts val="5040"/>
              </a:lnSpc>
            </a:pPr>
            <a:r>
              <a:rPr lang="en-US" sz="32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通知和提醒设置</a:t>
            </a:r>
            <a:endParaRPr lang="en-US" sz="32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29" name="TextBox 29"/>
          <p:cNvSpPr txBox="1"/>
          <p:nvPr/>
        </p:nvSpPr>
        <p:spPr>
          <a:xfrm>
            <a:off x="7381023" y="6722191"/>
            <a:ext cx="3548178" cy="2019300"/>
          </a:xfrm>
          <a:prstGeom prst="rect">
            <a:avLst/>
          </a:prstGeom>
        </p:spPr>
        <p:txBody>
          <a:bodyPr lIns="0" tIns="0" rIns="0" bIns="0" rtlCol="0" anchor="t">
            <a:spAutoFit/>
          </a:bodyPr>
          <a:lstStyle/>
          <a:p>
            <a:pPr algn="ctr">
              <a:lnSpc>
                <a:spcPts val="3150"/>
              </a:lnSpc>
            </a:pPr>
            <a:r>
              <a:rPr lang="en-US" sz="30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用户可以选择不同的字体大小，无论是小字体的精简显示还是大字体的易读模式，都能满足不同的需求。</a:t>
            </a:r>
            <a:endParaRPr lang="en-US" sz="30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30" name="TextBox 30"/>
          <p:cNvSpPr txBox="1"/>
          <p:nvPr/>
        </p:nvSpPr>
        <p:spPr>
          <a:xfrm>
            <a:off x="12660622" y="6722191"/>
            <a:ext cx="3548178" cy="2019300"/>
          </a:xfrm>
          <a:prstGeom prst="rect">
            <a:avLst/>
          </a:prstGeom>
        </p:spPr>
        <p:txBody>
          <a:bodyPr lIns="0" tIns="0" rIns="0" bIns="0" rtlCol="0" anchor="t">
            <a:spAutoFit/>
          </a:bodyPr>
          <a:lstStyle/>
          <a:p>
            <a:pPr algn="ctr">
              <a:lnSpc>
                <a:spcPts val="3150"/>
              </a:lnSpc>
            </a:pPr>
            <a:r>
              <a:rPr lang="en-US" sz="30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应用允许用户个性化管理通知方式，用户可以选择开启或关闭声音提醒、振动提醒等。</a:t>
            </a:r>
            <a:endParaRPr lang="en-US" sz="30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31" name="TextBox 31"/>
          <p:cNvSpPr txBox="1"/>
          <p:nvPr/>
        </p:nvSpPr>
        <p:spPr>
          <a:xfrm>
            <a:off x="1591945" y="651510"/>
            <a:ext cx="5067935" cy="403860"/>
          </a:xfrm>
          <a:prstGeom prst="rect">
            <a:avLst/>
          </a:prstGeom>
        </p:spPr>
        <p:txBody>
          <a:bodyPr wrap="square" lIns="0" tIns="0" rIns="0" bIns="0" rtlCol="0" anchor="t">
            <a:spAutoFit/>
          </a:bodyPr>
          <a:lstStyle/>
          <a:p>
            <a:pPr>
              <a:lnSpc>
                <a:spcPts val="3150"/>
              </a:lnSpc>
            </a:pPr>
            <a:r>
              <a:rPr lang="zh-CN" alt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改进方向</a:t>
            </a:r>
            <a:r>
              <a:rPr lang="en-US" altLang="zh-CN"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2 - </a:t>
            </a:r>
            <a:r>
              <a:rPr lang="zh-CN" alt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个性化设置</a:t>
            </a:r>
            <a:endParaRPr lang="zh-CN" alt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37" name="AutoShape 15"/>
          <p:cNvSpPr/>
          <p:nvPr/>
        </p:nvSpPr>
        <p:spPr>
          <a:xfrm>
            <a:off x="10744021" y="9813163"/>
            <a:ext cx="3693714" cy="0"/>
          </a:xfrm>
          <a:prstGeom prst="line">
            <a:avLst/>
          </a:prstGeom>
          <a:ln w="28575" cap="flat">
            <a:solidFill>
              <a:schemeClr val="accent3">
                <a:lumMod val="50000"/>
              </a:schemeClr>
            </a:solidFill>
            <a:prstDash val="solid"/>
            <a:headEnd type="none" w="sm" len="sm"/>
            <a:tailEnd type="none" w="sm" len="sm"/>
          </a:ln>
        </p:spPr>
      </p:sp>
      <p:sp>
        <p:nvSpPr>
          <p:cNvPr id="38" name="TextBox 20"/>
          <p:cNvSpPr txBox="1"/>
          <p:nvPr/>
        </p:nvSpPr>
        <p:spPr>
          <a:xfrm>
            <a:off x="14121765" y="9754870"/>
            <a:ext cx="3657600" cy="134620"/>
          </a:xfrm>
          <a:prstGeom prst="rect">
            <a:avLst/>
          </a:prstGeom>
        </p:spPr>
        <p:txBody>
          <a:bodyPr wrap="square" lIns="0" tIns="0" rIns="0" bIns="0" rtlCol="0" anchor="t">
            <a:spAutoFit/>
          </a:bodyPr>
          <a:p>
            <a:pPr algn="r">
              <a:lnSpc>
                <a:spcPts val="1050"/>
              </a:lnSpc>
            </a:pPr>
            <a:r>
              <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e充电 - 移动智能充电应用</a:t>
            </a:r>
            <a:endPar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pic>
        <p:nvPicPr>
          <p:cNvPr id="32" name="图片 31"/>
          <p:cNvPicPr/>
          <p:nvPr/>
        </p:nvPicPr>
        <p:blipFill>
          <a:blip r:embed="rId2"/>
          <a:stretch>
            <a:fillRect/>
          </a:stretch>
        </p:blipFill>
        <p:spPr>
          <a:xfrm>
            <a:off x="1626235" y="2476500"/>
            <a:ext cx="4490085" cy="2981325"/>
          </a:xfrm>
          <a:prstGeom prst="rect">
            <a:avLst/>
          </a:prstGeom>
          <a:noFill/>
          <a:ln w="9525">
            <a:noFill/>
          </a:ln>
        </p:spPr>
      </p:pic>
      <p:pic>
        <p:nvPicPr>
          <p:cNvPr id="33" name="图片 32"/>
          <p:cNvPicPr>
            <a:picLocks noChangeAspect="1"/>
          </p:cNvPicPr>
          <p:nvPr/>
        </p:nvPicPr>
        <p:blipFill>
          <a:blip r:embed="rId3"/>
          <a:stretch>
            <a:fillRect/>
          </a:stretch>
        </p:blipFill>
        <p:spPr>
          <a:xfrm>
            <a:off x="7036435" y="2326005"/>
            <a:ext cx="4256405" cy="3176905"/>
          </a:xfrm>
          <a:prstGeom prst="rect">
            <a:avLst/>
          </a:prstGeom>
        </p:spPr>
      </p:pic>
      <p:pic>
        <p:nvPicPr>
          <p:cNvPr id="103" name="图片 102"/>
          <p:cNvPicPr/>
          <p:nvPr/>
        </p:nvPicPr>
        <p:blipFill>
          <a:blip r:embed="rId4"/>
          <a:stretch>
            <a:fillRect/>
          </a:stretch>
        </p:blipFill>
        <p:spPr>
          <a:xfrm>
            <a:off x="11734800" y="2287905"/>
            <a:ext cx="5628640" cy="321500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arn(inVertical)">
                                      <p:cBhvr>
                                        <p:cTn id="10" dur="500"/>
                                        <p:tgtEl>
                                          <p:spTgt spid="2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arn(inVertical)">
                                      <p:cBhvr>
                                        <p:cTn id="13" dur="500"/>
                                        <p:tgtEl>
                                          <p:spTgt spid="26"/>
                                        </p:tgtEl>
                                      </p:cBhvr>
                                    </p:animEffect>
                                  </p:childTnLst>
                                </p:cTn>
                              </p:par>
                              <p:par>
                                <p:cTn id="14" presetID="16" presetClass="entr" presetSubtype="21"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barn(inVertical)">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barn(inVertical)">
                                      <p:cBhvr>
                                        <p:cTn id="24" dur="500"/>
                                        <p:tgtEl>
                                          <p:spTgt spid="27"/>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arn(inVertical)">
                                      <p:cBhvr>
                                        <p:cTn id="27" dur="500"/>
                                        <p:tgtEl>
                                          <p:spTgt spid="29"/>
                                        </p:tgtEl>
                                      </p:cBhvr>
                                    </p:animEffect>
                                  </p:childTnLst>
                                </p:cTn>
                              </p:par>
                              <p:par>
                                <p:cTn id="28" presetID="16" presetClass="entr" presetSubtype="21"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barn(inVertical)">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inVertical)">
                                      <p:cBhvr>
                                        <p:cTn id="35" dur="500"/>
                                        <p:tgtEl>
                                          <p:spTgt spid="16"/>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barn(inVertical)">
                                      <p:cBhvr>
                                        <p:cTn id="38" dur="500"/>
                                        <p:tgtEl>
                                          <p:spTgt spid="28"/>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arn(inVertical)">
                                      <p:cBhvr>
                                        <p:cTn id="41" dur="500"/>
                                        <p:tgtEl>
                                          <p:spTgt spid="30"/>
                                        </p:tgtEl>
                                      </p:cBhvr>
                                    </p:animEffect>
                                  </p:childTnLst>
                                </p:cTn>
                              </p:par>
                              <p:par>
                                <p:cTn id="42" presetID="16" presetClass="entr" presetSubtype="21" fill="hold" nodeType="withEffect">
                                  <p:stCondLst>
                                    <p:cond delay="0"/>
                                  </p:stCondLst>
                                  <p:childTnLst>
                                    <p:set>
                                      <p:cBhvr>
                                        <p:cTn id="43" dur="1" fill="hold">
                                          <p:stCondLst>
                                            <p:cond delay="0"/>
                                          </p:stCondLst>
                                        </p:cTn>
                                        <p:tgtEl>
                                          <p:spTgt spid="103"/>
                                        </p:tgtEl>
                                        <p:attrNameLst>
                                          <p:attrName>style.visibility</p:attrName>
                                        </p:attrNameLst>
                                      </p:cBhvr>
                                      <p:to>
                                        <p:strVal val="visible"/>
                                      </p:to>
                                    </p:set>
                                    <p:animEffect transition="in" filter="barn(inVertical)">
                                      <p:cBhvr>
                                        <p:cTn id="44"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5" grpId="1"/>
      <p:bldP spid="26" grpId="1"/>
      <p:bldP spid="27" grpId="0"/>
      <p:bldP spid="29" grpId="0"/>
      <p:bldP spid="27" grpId="1"/>
      <p:bldP spid="29" grpId="1"/>
      <p:bldP spid="28" grpId="0"/>
      <p:bldP spid="30" grpId="0"/>
      <p:bldP spid="28" grpId="1"/>
      <p:bldP spid="3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p>
          </p:txBody>
        </p:sp>
      </p:grpSp>
      <p:sp>
        <p:nvSpPr>
          <p:cNvPr id="6" name="TextBox 6"/>
          <p:cNvSpPr txBox="1"/>
          <p:nvPr/>
        </p:nvSpPr>
        <p:spPr>
          <a:xfrm>
            <a:off x="1352343" y="8422620"/>
            <a:ext cx="16495651" cy="1282065"/>
          </a:xfrm>
          <a:prstGeom prst="rect">
            <a:avLst/>
          </a:prstGeom>
        </p:spPr>
        <p:txBody>
          <a:bodyPr lIns="0" tIns="0" rIns="0" bIns="0" rtlCol="0" anchor="t">
            <a:spAutoFit/>
          </a:bodyPr>
          <a:lstStyle/>
          <a:p>
            <a:pPr algn="r">
              <a:lnSpc>
                <a:spcPts val="10000"/>
              </a:lnSpc>
            </a:pPr>
            <a:r>
              <a:rPr lang="en-US" sz="20000">
                <a:solidFill>
                  <a:srgbClr val="FFFFFF">
                    <a:alpha val="60000"/>
                  </a:srgbClr>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E-</a:t>
            </a:r>
            <a:r>
              <a:rPr lang="en-US" sz="20000">
                <a:solidFill>
                  <a:srgbClr val="FFFFFF">
                    <a:alpha val="60000"/>
                  </a:srgbClr>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CHARGE</a:t>
            </a:r>
            <a:endParaRPr lang="en-US" sz="20000">
              <a:solidFill>
                <a:srgbClr val="FFFFFF">
                  <a:alpha val="60000"/>
                </a:srgbClr>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8" name="AutoShape 8"/>
          <p:cNvSpPr/>
          <p:nvPr/>
        </p:nvSpPr>
        <p:spPr>
          <a:xfrm>
            <a:off x="3014663" y="9771888"/>
            <a:ext cx="15275786" cy="0"/>
          </a:xfrm>
          <a:prstGeom prst="line">
            <a:avLst/>
          </a:prstGeom>
          <a:ln w="28575" cap="flat">
            <a:gradFill>
              <a:gsLst>
                <a:gs pos="0">
                  <a:srgbClr val="000000">
                    <a:alpha val="0"/>
                  </a:srgbClr>
                </a:gs>
                <a:gs pos="100000">
                  <a:srgbClr val="000000">
                    <a:alpha val="100000"/>
                  </a:srgbClr>
                </a:gs>
              </a:gsLst>
              <a:lin ang="0"/>
            </a:gradFill>
            <a:prstDash val="solid"/>
            <a:headEnd type="none" w="sm" len="sm"/>
            <a:tailEnd type="none" w="sm" len="sm"/>
          </a:ln>
        </p:spPr>
      </p:sp>
      <p:sp>
        <p:nvSpPr>
          <p:cNvPr id="9" name="Freeform 9"/>
          <p:cNvSpPr/>
          <p:nvPr/>
        </p:nvSpPr>
        <p:spPr>
          <a:xfrm>
            <a:off x="12185817" y="3897242"/>
            <a:ext cx="4922257" cy="5948347"/>
          </a:xfrm>
          <a:custGeom>
            <a:avLst/>
            <a:gdLst/>
            <a:ahLst/>
            <a:cxnLst/>
            <a:rect l="l" t="t" r="r" b="b"/>
            <a:pathLst>
              <a:path w="4922257" h="5948347">
                <a:moveTo>
                  <a:pt x="0" y="0"/>
                </a:moveTo>
                <a:lnTo>
                  <a:pt x="4922257" y="0"/>
                </a:lnTo>
                <a:lnTo>
                  <a:pt x="4922257" y="5948346"/>
                </a:lnTo>
                <a:lnTo>
                  <a:pt x="0" y="5948346"/>
                </a:lnTo>
                <a:lnTo>
                  <a:pt x="0" y="0"/>
                </a:lnTo>
                <a:close/>
              </a:path>
            </a:pathLst>
          </a:custGeom>
          <a:blipFill>
            <a:blip r:embed="rId2"/>
            <a:stretch>
              <a:fillRect/>
            </a:stretch>
          </a:blipFill>
        </p:spPr>
      </p:sp>
      <p:sp>
        <p:nvSpPr>
          <p:cNvPr id="10" name="TextBox 10"/>
          <p:cNvSpPr txBox="1"/>
          <p:nvPr/>
        </p:nvSpPr>
        <p:spPr>
          <a:xfrm>
            <a:off x="1885762" y="3230762"/>
            <a:ext cx="4649682" cy="426720"/>
          </a:xfrm>
          <a:prstGeom prst="rect">
            <a:avLst/>
          </a:prstGeom>
        </p:spPr>
        <p:txBody>
          <a:bodyPr lIns="0" tIns="0" rIns="0" bIns="0" rtlCol="0" anchor="t">
            <a:spAutoFit/>
          </a:bodyPr>
          <a:lstStyle/>
          <a:p>
            <a:pPr algn="l">
              <a:lnSpc>
                <a:spcPts val="2400"/>
              </a:lnSpc>
            </a:pPr>
            <a:r>
              <a:rPr lang="en-US" sz="48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CONTENTS</a:t>
            </a:r>
            <a:endParaRPr lang="en-US" sz="48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1" name="TextBox 11"/>
          <p:cNvSpPr txBox="1"/>
          <p:nvPr/>
        </p:nvSpPr>
        <p:spPr>
          <a:xfrm>
            <a:off x="1885762" y="1901705"/>
            <a:ext cx="4649682" cy="905512"/>
          </a:xfrm>
          <a:prstGeom prst="rect">
            <a:avLst/>
          </a:prstGeom>
        </p:spPr>
        <p:txBody>
          <a:bodyPr lIns="0" tIns="0" rIns="0" bIns="0" rtlCol="0" anchor="t">
            <a:spAutoFit/>
          </a:bodyPr>
          <a:lstStyle/>
          <a:p>
            <a:pPr algn="l">
              <a:lnSpc>
                <a:spcPts val="5200"/>
              </a:lnSpc>
            </a:pPr>
            <a:r>
              <a:rPr lang="en-US" sz="10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目录</a:t>
            </a:r>
            <a:endParaRPr lang="en-US" sz="10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2" name="TextBox 12"/>
          <p:cNvSpPr txBox="1"/>
          <p:nvPr/>
        </p:nvSpPr>
        <p:spPr>
          <a:xfrm>
            <a:off x="1885762" y="4415949"/>
            <a:ext cx="4671551" cy="461645"/>
          </a:xfrm>
          <a:prstGeom prst="rect">
            <a:avLst/>
          </a:prstGeom>
        </p:spPr>
        <p:txBody>
          <a:bodyPr lIns="0" tIns="0" rIns="0" bIns="0" rtlCol="0" anchor="t">
            <a:spAutoFit/>
          </a:bodyPr>
          <a:lstStyle/>
          <a:p>
            <a:pPr marL="777240" lvl="1" indent="-388620" algn="l">
              <a:lnSpc>
                <a:spcPts val="3600"/>
              </a:lnSpc>
              <a:buFont typeface="Arial" panose="020B0604020202020204"/>
              <a:buChar char="•"/>
            </a:pPr>
            <a:r>
              <a:rPr lang="en-US" sz="3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01 项目背景</a:t>
            </a:r>
            <a:endParaRPr lang="en-US" sz="3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13" name="TextBox 13"/>
          <p:cNvSpPr txBox="1"/>
          <p:nvPr/>
        </p:nvSpPr>
        <p:spPr>
          <a:xfrm>
            <a:off x="1885762" y="5389723"/>
            <a:ext cx="4671551" cy="461645"/>
          </a:xfrm>
          <a:prstGeom prst="rect">
            <a:avLst/>
          </a:prstGeom>
        </p:spPr>
        <p:txBody>
          <a:bodyPr lIns="0" tIns="0" rIns="0" bIns="0" rtlCol="0" anchor="t">
            <a:spAutoFit/>
          </a:bodyPr>
          <a:lstStyle/>
          <a:p>
            <a:pPr marL="777240" lvl="1" indent="-388620" algn="l">
              <a:lnSpc>
                <a:spcPts val="3600"/>
              </a:lnSpc>
              <a:buFont typeface="Arial" panose="020B0604020202020204"/>
              <a:buChar char="•"/>
            </a:pPr>
            <a:r>
              <a:rPr lang="en-US" sz="3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03 主要功能概述</a:t>
            </a:r>
            <a:endParaRPr lang="en-US" sz="3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15" name="TextBox 15"/>
          <p:cNvSpPr txBox="1"/>
          <p:nvPr/>
        </p:nvSpPr>
        <p:spPr>
          <a:xfrm>
            <a:off x="6808225" y="4415949"/>
            <a:ext cx="4671551" cy="461645"/>
          </a:xfrm>
          <a:prstGeom prst="rect">
            <a:avLst/>
          </a:prstGeom>
        </p:spPr>
        <p:txBody>
          <a:bodyPr lIns="0" tIns="0" rIns="0" bIns="0" rtlCol="0" anchor="t">
            <a:spAutoFit/>
          </a:bodyPr>
          <a:lstStyle/>
          <a:p>
            <a:pPr marL="777240" lvl="1" indent="-388620" algn="l">
              <a:lnSpc>
                <a:spcPts val="3600"/>
              </a:lnSpc>
              <a:buFont typeface="Arial" panose="020B0604020202020204"/>
              <a:buChar char="•"/>
            </a:pPr>
            <a:r>
              <a:rPr lang="en-US" sz="3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02 需求分析</a:t>
            </a:r>
            <a:endParaRPr lang="en-US" sz="3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16" name="TextBox 16"/>
          <p:cNvSpPr txBox="1"/>
          <p:nvPr/>
        </p:nvSpPr>
        <p:spPr>
          <a:xfrm>
            <a:off x="6808225" y="5389723"/>
            <a:ext cx="4671551" cy="461645"/>
          </a:xfrm>
          <a:prstGeom prst="rect">
            <a:avLst/>
          </a:prstGeom>
        </p:spPr>
        <p:txBody>
          <a:bodyPr lIns="0" tIns="0" rIns="0" bIns="0" rtlCol="0" anchor="t">
            <a:spAutoFit/>
          </a:bodyPr>
          <a:lstStyle/>
          <a:p>
            <a:pPr marL="777240" lvl="1" indent="-388620" algn="l">
              <a:lnSpc>
                <a:spcPts val="3600"/>
              </a:lnSpc>
              <a:buFont typeface="Arial" panose="020B0604020202020204"/>
              <a:buChar char="•"/>
            </a:pPr>
            <a:r>
              <a:rPr lang="en-US" sz="3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04 界面</a:t>
            </a:r>
            <a:r>
              <a:rPr lang="zh-CN" altLang="en-US" sz="3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展示</a:t>
            </a:r>
            <a:endParaRPr lang="zh-CN" altLang="en-US" sz="3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17" name="AutoShape 17"/>
          <p:cNvSpPr/>
          <p:nvPr/>
        </p:nvSpPr>
        <p:spPr>
          <a:xfrm flipH="1" flipV="1">
            <a:off x="1064856" y="0"/>
            <a:ext cx="0" cy="8611534"/>
          </a:xfrm>
          <a:prstGeom prst="line">
            <a:avLst/>
          </a:prstGeom>
          <a:ln w="28575" cap="flat">
            <a:gradFill>
              <a:gsLst>
                <a:gs pos="0">
                  <a:srgbClr val="000000">
                    <a:alpha val="0"/>
                  </a:srgbClr>
                </a:gs>
                <a:gs pos="100000">
                  <a:srgbClr val="000000">
                    <a:alpha val="100000"/>
                  </a:srgbClr>
                </a:gs>
              </a:gsLst>
              <a:lin ang="0"/>
            </a:gradFill>
            <a:prstDash val="solid"/>
            <a:headEnd type="none" w="sm" len="sm"/>
            <a:tailEnd type="none" w="sm" len="sm"/>
          </a:ln>
        </p:spPr>
      </p:sp>
      <p:sp>
        <p:nvSpPr>
          <p:cNvPr id="26" name="TextBox 13"/>
          <p:cNvSpPr txBox="1"/>
          <p:nvPr/>
        </p:nvSpPr>
        <p:spPr>
          <a:xfrm>
            <a:off x="1885127" y="6363813"/>
            <a:ext cx="4671551" cy="461645"/>
          </a:xfrm>
          <a:prstGeom prst="rect">
            <a:avLst/>
          </a:prstGeom>
        </p:spPr>
        <p:txBody>
          <a:bodyPr lIns="0" tIns="0" rIns="0" bIns="0" rtlCol="0" anchor="t">
            <a:spAutoFit/>
          </a:bodyPr>
          <a:p>
            <a:pPr marL="777240" lvl="1" indent="-388620" algn="l">
              <a:lnSpc>
                <a:spcPts val="3600"/>
              </a:lnSpc>
              <a:buFont typeface="Arial" panose="020B0604020202020204"/>
              <a:buChar char="•"/>
            </a:pPr>
            <a:r>
              <a:rPr lang="en-US" altLang="zh-CN" sz="3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05 </a:t>
            </a:r>
            <a:r>
              <a:rPr lang="zh-CN" altLang="en-US" sz="3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改进</a:t>
            </a:r>
            <a:r>
              <a:rPr lang="zh-CN" altLang="en-US" sz="3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方向</a:t>
            </a:r>
            <a:endParaRPr lang="zh-CN" altLang="en-US" sz="3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27" name="TextBox 13"/>
          <p:cNvSpPr txBox="1"/>
          <p:nvPr/>
        </p:nvSpPr>
        <p:spPr>
          <a:xfrm>
            <a:off x="6808282" y="6362543"/>
            <a:ext cx="4671551" cy="461645"/>
          </a:xfrm>
          <a:prstGeom prst="rect">
            <a:avLst/>
          </a:prstGeom>
        </p:spPr>
        <p:txBody>
          <a:bodyPr lIns="0" tIns="0" rIns="0" bIns="0" rtlCol="0" anchor="t">
            <a:spAutoFit/>
          </a:bodyPr>
          <a:p>
            <a:pPr marL="777240" lvl="1" indent="-388620" algn="l">
              <a:lnSpc>
                <a:spcPts val="3600"/>
              </a:lnSpc>
              <a:buFont typeface="Arial" panose="020B0604020202020204"/>
              <a:buChar char="•"/>
            </a:pPr>
            <a:r>
              <a:rPr lang="en-US" altLang="zh-CN" sz="3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06 </a:t>
            </a:r>
            <a:r>
              <a:rPr lang="zh-CN" altLang="en-US" sz="3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未来</a:t>
            </a:r>
            <a:r>
              <a:rPr lang="zh-CN" altLang="en-US" sz="3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规划</a:t>
            </a:r>
            <a:endParaRPr lang="zh-CN" altLang="en-US" sz="3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28" name="TextBox 13"/>
          <p:cNvSpPr txBox="1"/>
          <p:nvPr/>
        </p:nvSpPr>
        <p:spPr>
          <a:xfrm>
            <a:off x="1904812" y="7337903"/>
            <a:ext cx="4671551" cy="461645"/>
          </a:xfrm>
          <a:prstGeom prst="rect">
            <a:avLst/>
          </a:prstGeom>
        </p:spPr>
        <p:txBody>
          <a:bodyPr lIns="0" tIns="0" rIns="0" bIns="0" rtlCol="0" anchor="t">
            <a:spAutoFit/>
          </a:bodyPr>
          <a:p>
            <a:pPr marL="777240" lvl="1" indent="-388620" algn="l">
              <a:lnSpc>
                <a:spcPts val="3600"/>
              </a:lnSpc>
              <a:buFont typeface="Arial" panose="020B0604020202020204"/>
              <a:buChar char="•"/>
            </a:pPr>
            <a:r>
              <a:rPr lang="en-US" altLang="zh-CN" sz="3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07 </a:t>
            </a:r>
            <a:r>
              <a:rPr lang="zh-CN" altLang="en-US" sz="3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视频</a:t>
            </a:r>
            <a:r>
              <a:rPr lang="zh-CN" altLang="en-US" sz="3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演示</a:t>
            </a:r>
            <a:endParaRPr lang="zh-CN" altLang="en-US" sz="36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p>
          </p:txBody>
        </p:sp>
      </p:grpSp>
      <p:sp>
        <p:nvSpPr>
          <p:cNvPr id="6" name="TextBox 6"/>
          <p:cNvSpPr txBox="1"/>
          <p:nvPr/>
        </p:nvSpPr>
        <p:spPr>
          <a:xfrm>
            <a:off x="1181100" y="4241165"/>
            <a:ext cx="9558655" cy="307340"/>
          </a:xfrm>
          <a:prstGeom prst="rect">
            <a:avLst/>
          </a:prstGeom>
        </p:spPr>
        <p:txBody>
          <a:bodyPr wrap="square" lIns="0" tIns="0" rIns="0" bIns="0" rtlCol="0" anchor="t">
            <a:spAutoFit/>
          </a:bodyPr>
          <a:lstStyle/>
          <a:p>
            <a:pPr algn="just">
              <a:lnSpc>
                <a:spcPts val="2400"/>
              </a:lnSpc>
            </a:pPr>
            <a:r>
              <a:rPr lang="en-US" sz="48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Future </a:t>
            </a:r>
            <a:r>
              <a:rPr lang="en-US" sz="48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Plan</a:t>
            </a:r>
            <a:endParaRPr lang="en-US" sz="48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7" name="TextBox 7"/>
          <p:cNvSpPr txBox="1"/>
          <p:nvPr/>
        </p:nvSpPr>
        <p:spPr>
          <a:xfrm>
            <a:off x="1028700" y="2912406"/>
            <a:ext cx="8115300" cy="666750"/>
          </a:xfrm>
          <a:prstGeom prst="rect">
            <a:avLst/>
          </a:prstGeom>
        </p:spPr>
        <p:txBody>
          <a:bodyPr lIns="0" tIns="0" rIns="0" bIns="0" rtlCol="0" anchor="t">
            <a:spAutoFit/>
          </a:bodyPr>
          <a:lstStyle/>
          <a:p>
            <a:pPr algn="just">
              <a:lnSpc>
                <a:spcPts val="5200"/>
              </a:lnSpc>
            </a:pPr>
            <a:r>
              <a:rPr lang="zh-CN" altLang="en-US" sz="10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未来</a:t>
            </a:r>
            <a:r>
              <a:rPr lang="zh-CN" altLang="en-US" sz="10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规划</a:t>
            </a:r>
            <a:endParaRPr lang="zh-CN" altLang="en-US" sz="10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8" name="TextBox 8"/>
          <p:cNvSpPr txBox="1"/>
          <p:nvPr/>
        </p:nvSpPr>
        <p:spPr>
          <a:xfrm>
            <a:off x="1352343" y="8422620"/>
            <a:ext cx="16495651" cy="1282065"/>
          </a:xfrm>
          <a:prstGeom prst="rect">
            <a:avLst/>
          </a:prstGeom>
        </p:spPr>
        <p:txBody>
          <a:bodyPr lIns="0" tIns="0" rIns="0" bIns="0" rtlCol="0" anchor="t">
            <a:spAutoFit/>
          </a:bodyPr>
          <a:lstStyle/>
          <a:p>
            <a:pPr algn="l">
              <a:lnSpc>
                <a:spcPts val="10000"/>
              </a:lnSpc>
            </a:pPr>
            <a:r>
              <a:rPr lang="en-US" sz="20000">
                <a:solidFill>
                  <a:srgbClr val="FFFFFF">
                    <a:alpha val="60000"/>
                  </a:srgbClr>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E-CHARGE</a:t>
            </a:r>
            <a:endParaRPr lang="en-US" sz="20000">
              <a:solidFill>
                <a:srgbClr val="FFFFFF">
                  <a:alpha val="60000"/>
                </a:srgbClr>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2" name="TextBox 12"/>
          <p:cNvSpPr txBox="1"/>
          <p:nvPr/>
        </p:nvSpPr>
        <p:spPr>
          <a:xfrm>
            <a:off x="1028700" y="1100923"/>
            <a:ext cx="1803264" cy="387350"/>
          </a:xfrm>
          <a:prstGeom prst="rect">
            <a:avLst/>
          </a:prstGeom>
        </p:spPr>
        <p:txBody>
          <a:bodyPr lIns="0" tIns="0" rIns="0" bIns="0" rtlCol="0" anchor="t">
            <a:spAutoFit/>
          </a:bodyPr>
          <a:lstStyle/>
          <a:p>
            <a:pPr algn="l">
              <a:lnSpc>
                <a:spcPts val="3025"/>
              </a:lnSpc>
            </a:pPr>
            <a:r>
              <a:rPr 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PART 06</a:t>
            </a:r>
            <a:endParaRPr 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13" name="AutoShape 13"/>
          <p:cNvSpPr/>
          <p:nvPr/>
        </p:nvSpPr>
        <p:spPr>
          <a:xfrm>
            <a:off x="1028700" y="1746527"/>
            <a:ext cx="9343101" cy="0"/>
          </a:xfrm>
          <a:prstGeom prst="line">
            <a:avLst/>
          </a:prstGeom>
          <a:ln w="28575" cap="flat">
            <a:gradFill>
              <a:gsLst>
                <a:gs pos="0">
                  <a:srgbClr val="000000">
                    <a:alpha val="100000"/>
                  </a:srgbClr>
                </a:gs>
                <a:gs pos="100000">
                  <a:srgbClr val="000000">
                    <a:alpha val="0"/>
                  </a:srgbClr>
                </a:gs>
              </a:gsLst>
              <a:lin ang="0"/>
            </a:gradFill>
            <a:prstDash val="solid"/>
            <a:headEnd type="none" w="sm" len="sm"/>
            <a:tailEnd type="none" w="sm" len="sm"/>
          </a:ln>
        </p:spPr>
      </p:sp>
      <p:sp>
        <p:nvSpPr>
          <p:cNvPr id="14" name="AutoShape 14"/>
          <p:cNvSpPr/>
          <p:nvPr/>
        </p:nvSpPr>
        <p:spPr>
          <a:xfrm>
            <a:off x="1028700" y="5157788"/>
            <a:ext cx="9343101" cy="0"/>
          </a:xfrm>
          <a:prstGeom prst="line">
            <a:avLst/>
          </a:prstGeom>
          <a:ln w="28575" cap="flat">
            <a:gradFill>
              <a:gsLst>
                <a:gs pos="0">
                  <a:srgbClr val="000000">
                    <a:alpha val="100000"/>
                  </a:srgbClr>
                </a:gs>
                <a:gs pos="100000">
                  <a:srgbClr val="000000">
                    <a:alpha val="0"/>
                  </a:srgbClr>
                </a:gs>
              </a:gsLst>
              <a:lin ang="0"/>
            </a:gradFill>
            <a:prstDash val="solid"/>
            <a:headEnd type="none" w="sm" len="sm"/>
            <a:tailEnd type="none" w="sm" len="sm"/>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p>
          </p:txBody>
        </p:sp>
      </p:grpSp>
      <p:sp>
        <p:nvSpPr>
          <p:cNvPr id="6" name="AutoShape 6"/>
          <p:cNvSpPr/>
          <p:nvPr/>
        </p:nvSpPr>
        <p:spPr>
          <a:xfrm flipH="1" flipV="1">
            <a:off x="1064856" y="0"/>
            <a:ext cx="0" cy="2146595"/>
          </a:xfrm>
          <a:prstGeom prst="line">
            <a:avLst/>
          </a:prstGeom>
          <a:ln w="28575" cap="flat">
            <a:gradFill>
              <a:gsLst>
                <a:gs pos="0">
                  <a:srgbClr val="000000">
                    <a:alpha val="0"/>
                  </a:srgbClr>
                </a:gs>
                <a:gs pos="100000">
                  <a:srgbClr val="000000">
                    <a:alpha val="100000"/>
                  </a:srgbClr>
                </a:gs>
              </a:gsLst>
              <a:lin ang="0"/>
            </a:gradFill>
            <a:prstDash val="solid"/>
            <a:headEnd type="none" w="sm" len="sm"/>
            <a:tailEnd type="none" w="sm" len="sm"/>
          </a:ln>
        </p:spPr>
      </p:sp>
      <p:grpSp>
        <p:nvGrpSpPr>
          <p:cNvPr id="8" name="Group 8"/>
          <p:cNvGrpSpPr/>
          <p:nvPr/>
        </p:nvGrpSpPr>
        <p:grpSpPr>
          <a:xfrm rot="0">
            <a:off x="6215394" y="2922506"/>
            <a:ext cx="5857212" cy="585721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0031" r="-31604" b="-7892"/>
              </a:stretch>
            </a:blipFill>
          </p:spPr>
        </p:sp>
      </p:grpSp>
      <p:grpSp>
        <p:nvGrpSpPr>
          <p:cNvPr id="13" name="Group 13"/>
          <p:cNvGrpSpPr/>
          <p:nvPr/>
        </p:nvGrpSpPr>
        <p:grpSpPr>
          <a:xfrm rot="0">
            <a:off x="10941685" y="2922270"/>
            <a:ext cx="5960745" cy="5489575"/>
            <a:chOff x="0" y="0"/>
            <a:chExt cx="6829153" cy="6829153"/>
          </a:xfrm>
        </p:grpSpPr>
        <p:grpSp>
          <p:nvGrpSpPr>
            <p:cNvPr id="14" name="Group 14"/>
            <p:cNvGrpSpPr/>
            <p:nvPr/>
          </p:nvGrpSpPr>
          <p:grpSpPr>
            <a:xfrm rot="0">
              <a:off x="0" y="0"/>
              <a:ext cx="6829153" cy="682915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16" name="TextBox 16"/>
              <p:cNvSpPr txBox="1"/>
              <p:nvPr/>
            </p:nvSpPr>
            <p:spPr>
              <a:xfrm>
                <a:off x="76200" y="-28575"/>
                <a:ext cx="660400" cy="765175"/>
              </a:xfrm>
              <a:prstGeom prst="rect">
                <a:avLst/>
              </a:prstGeom>
            </p:spPr>
            <p:txBody>
              <a:bodyPr lIns="50800" tIns="50800" rIns="50800" bIns="50800" rtlCol="0" anchor="ctr"/>
              <a:lstStyle/>
              <a:p>
                <a:pPr marL="0" lvl="0" indent="0" algn="ctr">
                  <a:lnSpc>
                    <a:spcPts val="3530"/>
                  </a:lnSpc>
                  <a:spcBef>
                    <a:spcPct val="0"/>
                  </a:spcBef>
                </a:pPr>
              </a:p>
            </p:txBody>
          </p:sp>
        </p:grpSp>
        <p:grpSp>
          <p:nvGrpSpPr>
            <p:cNvPr id="17" name="Group 17"/>
            <p:cNvGrpSpPr/>
            <p:nvPr/>
          </p:nvGrpSpPr>
          <p:grpSpPr>
            <a:xfrm rot="0">
              <a:off x="220123" y="220123"/>
              <a:ext cx="6388907" cy="638890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19" name="TextBox 19"/>
              <p:cNvSpPr txBox="1"/>
              <p:nvPr/>
            </p:nvSpPr>
            <p:spPr>
              <a:xfrm>
                <a:off x="76200" y="-28575"/>
                <a:ext cx="660400" cy="765175"/>
              </a:xfrm>
              <a:prstGeom prst="rect">
                <a:avLst/>
              </a:prstGeom>
            </p:spPr>
            <p:txBody>
              <a:bodyPr lIns="50800" tIns="50800" rIns="50800" bIns="50800" rtlCol="0" anchor="ctr"/>
              <a:lstStyle/>
              <a:p>
                <a:pPr marL="0" lvl="0" indent="0" algn="ctr">
                  <a:lnSpc>
                    <a:spcPts val="3530"/>
                  </a:lnSpc>
                  <a:spcBef>
                    <a:spcPct val="0"/>
                  </a:spcBef>
                </a:pPr>
              </a:p>
            </p:txBody>
          </p:sp>
        </p:grpSp>
        <p:sp>
          <p:nvSpPr>
            <p:cNvPr id="21" name="TextBox 21"/>
            <p:cNvSpPr txBox="1"/>
            <p:nvPr/>
          </p:nvSpPr>
          <p:spPr>
            <a:xfrm>
              <a:off x="1049125" y="1454675"/>
              <a:ext cx="4730903" cy="803383"/>
            </a:xfrm>
            <a:prstGeom prst="rect">
              <a:avLst/>
            </a:prstGeom>
          </p:spPr>
          <p:txBody>
            <a:bodyPr lIns="0" tIns="0" rIns="0" bIns="0" rtlCol="0" anchor="t">
              <a:spAutoFit/>
            </a:bodyPr>
            <a:lstStyle/>
            <a:p>
              <a:pPr algn="ctr">
                <a:lnSpc>
                  <a:spcPts val="5040"/>
                </a:lnSpc>
              </a:pPr>
              <a:r>
                <a:rPr lang="en-US" sz="28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实时数据同步</a:t>
              </a:r>
              <a:endParaRPr lang="en-US" sz="28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grpSp>
      <p:grpSp>
        <p:nvGrpSpPr>
          <p:cNvPr id="22" name="Group 22"/>
          <p:cNvGrpSpPr/>
          <p:nvPr/>
        </p:nvGrpSpPr>
        <p:grpSpPr>
          <a:xfrm rot="0">
            <a:off x="1530985" y="3013075"/>
            <a:ext cx="6054725" cy="5398770"/>
            <a:chOff x="0" y="0"/>
            <a:chExt cx="6829153" cy="6829153"/>
          </a:xfrm>
        </p:grpSpPr>
        <p:grpSp>
          <p:nvGrpSpPr>
            <p:cNvPr id="23" name="Group 23"/>
            <p:cNvGrpSpPr/>
            <p:nvPr/>
          </p:nvGrpSpPr>
          <p:grpSpPr>
            <a:xfrm rot="0">
              <a:off x="0" y="0"/>
              <a:ext cx="6829153" cy="6829153"/>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25" name="TextBox 25"/>
              <p:cNvSpPr txBox="1"/>
              <p:nvPr/>
            </p:nvSpPr>
            <p:spPr>
              <a:xfrm>
                <a:off x="76200" y="-28575"/>
                <a:ext cx="660400" cy="765175"/>
              </a:xfrm>
              <a:prstGeom prst="rect">
                <a:avLst/>
              </a:prstGeom>
            </p:spPr>
            <p:txBody>
              <a:bodyPr lIns="50800" tIns="50800" rIns="50800" bIns="50800" rtlCol="0" anchor="ctr"/>
              <a:lstStyle/>
              <a:p>
                <a:pPr marL="0" lvl="0" indent="0" algn="ctr">
                  <a:lnSpc>
                    <a:spcPts val="3530"/>
                  </a:lnSpc>
                  <a:spcBef>
                    <a:spcPct val="0"/>
                  </a:spcBef>
                </a:pPr>
              </a:p>
            </p:txBody>
          </p:sp>
        </p:grpSp>
        <p:grpSp>
          <p:nvGrpSpPr>
            <p:cNvPr id="26" name="Group 26"/>
            <p:cNvGrpSpPr/>
            <p:nvPr/>
          </p:nvGrpSpPr>
          <p:grpSpPr>
            <a:xfrm rot="0">
              <a:off x="220123" y="220123"/>
              <a:ext cx="6388907" cy="638890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28" name="TextBox 28"/>
              <p:cNvSpPr txBox="1"/>
              <p:nvPr/>
            </p:nvSpPr>
            <p:spPr>
              <a:xfrm>
                <a:off x="76200" y="-28575"/>
                <a:ext cx="660400" cy="765175"/>
              </a:xfrm>
              <a:prstGeom prst="rect">
                <a:avLst/>
              </a:prstGeom>
            </p:spPr>
            <p:txBody>
              <a:bodyPr lIns="50800" tIns="50800" rIns="50800" bIns="50800" rtlCol="0" anchor="ctr"/>
              <a:lstStyle/>
              <a:p>
                <a:pPr marL="0" lvl="0" indent="0" algn="ctr">
                  <a:lnSpc>
                    <a:spcPts val="3530"/>
                  </a:lnSpc>
                  <a:spcBef>
                    <a:spcPct val="0"/>
                  </a:spcBef>
                </a:pPr>
              </a:p>
            </p:txBody>
          </p:sp>
        </p:grpSp>
        <p:sp>
          <p:nvSpPr>
            <p:cNvPr id="29" name="TextBox 29"/>
            <p:cNvSpPr txBox="1"/>
            <p:nvPr/>
          </p:nvSpPr>
          <p:spPr>
            <a:xfrm>
              <a:off x="803487" y="2795693"/>
              <a:ext cx="5145193" cy="2554306"/>
            </a:xfrm>
            <a:prstGeom prst="rect">
              <a:avLst/>
            </a:prstGeom>
          </p:spPr>
          <p:txBody>
            <a:bodyPr wrap="square" lIns="0" tIns="0" rIns="0" bIns="0" rtlCol="0" anchor="t">
              <a:spAutoFit/>
            </a:bodyPr>
            <a:lstStyle/>
            <a:p>
              <a:pPr algn="ctr">
                <a:lnSpc>
                  <a:spcPts val="3150"/>
                </a:lnSpc>
              </a:pPr>
              <a:r>
                <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功能优势：减少等待时间，提高用户体验，特别是在充电高峰期。</a:t>
              </a:r>
              <a:endPar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3150"/>
                </a:lnSpc>
              </a:pPr>
              <a:r>
                <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-未来方向：结合用户反馈，逐步优化预约流程，保障预约功能的稳定性和便捷性。</a:t>
              </a:r>
              <a:endPar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30" name="TextBox 30"/>
            <p:cNvSpPr txBox="1"/>
            <p:nvPr/>
          </p:nvSpPr>
          <p:spPr>
            <a:xfrm>
              <a:off x="1049125" y="1390328"/>
              <a:ext cx="4730903" cy="816896"/>
            </a:xfrm>
            <a:prstGeom prst="rect">
              <a:avLst/>
            </a:prstGeom>
          </p:spPr>
          <p:txBody>
            <a:bodyPr lIns="0" tIns="0" rIns="0" bIns="0" rtlCol="0" anchor="t">
              <a:spAutoFit/>
            </a:bodyPr>
            <a:lstStyle/>
            <a:p>
              <a:pPr algn="ctr">
                <a:lnSpc>
                  <a:spcPts val="5040"/>
                </a:lnSpc>
              </a:pPr>
              <a:r>
                <a:rPr lang="en-US" sz="28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增加预约功能</a:t>
              </a:r>
              <a:endParaRPr lang="en-US" sz="28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grpSp>
      <p:sp>
        <p:nvSpPr>
          <p:cNvPr id="31" name="TextBox 31"/>
          <p:cNvSpPr txBox="1"/>
          <p:nvPr/>
        </p:nvSpPr>
        <p:spPr>
          <a:xfrm>
            <a:off x="1531036" y="1390650"/>
            <a:ext cx="8115300" cy="358775"/>
          </a:xfrm>
          <a:prstGeom prst="rect">
            <a:avLst/>
          </a:prstGeom>
        </p:spPr>
        <p:txBody>
          <a:bodyPr lIns="0" tIns="0" rIns="0" bIns="0" rtlCol="0" anchor="t">
            <a:spAutoFit/>
          </a:bodyPr>
          <a:lstStyle/>
          <a:p>
            <a:pPr algn="just">
              <a:lnSpc>
                <a:spcPts val="2800"/>
              </a:lnSpc>
            </a:pPr>
            <a:r>
              <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未来</a:t>
            </a:r>
            <a:r>
              <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规划</a:t>
            </a:r>
            <a:endPar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36" name="TextBox 29"/>
          <p:cNvSpPr txBox="1"/>
          <p:nvPr/>
        </p:nvSpPr>
        <p:spPr>
          <a:xfrm>
            <a:off x="11944350" y="5448300"/>
            <a:ext cx="4047490" cy="2019300"/>
          </a:xfrm>
          <a:prstGeom prst="rect">
            <a:avLst/>
          </a:prstGeom>
        </p:spPr>
        <p:txBody>
          <a:bodyPr wrap="square" lIns="0" tIns="0" rIns="0" bIns="0" rtlCol="0" anchor="t">
            <a:spAutoFit/>
          </a:bodyPr>
          <a:p>
            <a:pPr algn="ctr">
              <a:lnSpc>
                <a:spcPts val="3150"/>
              </a:lnSpc>
            </a:pPr>
            <a:r>
              <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技术实现：基于云端数据更新，减少数据延迟，提高用户体验。</a:t>
            </a:r>
            <a:endPar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algn="ctr">
              <a:lnSpc>
                <a:spcPts val="3150"/>
              </a:lnSpc>
            </a:pPr>
            <a:r>
              <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-预期效果：用户可在第一时间获取充电桩信息，提升应用的实用性。</a:t>
            </a:r>
            <a:endPar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37" name="AutoShape 15"/>
          <p:cNvSpPr/>
          <p:nvPr/>
        </p:nvSpPr>
        <p:spPr>
          <a:xfrm>
            <a:off x="10744021" y="9813163"/>
            <a:ext cx="3693714" cy="0"/>
          </a:xfrm>
          <a:prstGeom prst="line">
            <a:avLst/>
          </a:prstGeom>
          <a:ln w="28575" cap="flat">
            <a:solidFill>
              <a:schemeClr val="accent3">
                <a:lumMod val="50000"/>
              </a:schemeClr>
            </a:solidFill>
            <a:prstDash val="solid"/>
            <a:headEnd type="none" w="sm" len="sm"/>
            <a:tailEnd type="none" w="sm" len="sm"/>
          </a:ln>
        </p:spPr>
      </p:sp>
      <p:sp>
        <p:nvSpPr>
          <p:cNvPr id="38" name="TextBox 20"/>
          <p:cNvSpPr txBox="1"/>
          <p:nvPr/>
        </p:nvSpPr>
        <p:spPr>
          <a:xfrm>
            <a:off x="14121765" y="9754870"/>
            <a:ext cx="3657600" cy="134620"/>
          </a:xfrm>
          <a:prstGeom prst="rect">
            <a:avLst/>
          </a:prstGeom>
        </p:spPr>
        <p:txBody>
          <a:bodyPr wrap="square" lIns="0" tIns="0" rIns="0" bIns="0" rtlCol="0" anchor="t">
            <a:spAutoFit/>
          </a:bodyPr>
          <a:lstStyle/>
          <a:p>
            <a:pPr algn="r">
              <a:lnSpc>
                <a:spcPts val="1050"/>
              </a:lnSpc>
            </a:pPr>
            <a:r>
              <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e充电 - 移动智能充电应用</a:t>
            </a:r>
            <a:endPar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ircle(in)">
                                      <p:cBhvr>
                                        <p:cTn id="12" dur="2000"/>
                                        <p:tgtEl>
                                          <p:spTgt spid="13"/>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circle(in)">
                                      <p:cBhvr>
                                        <p:cTn id="15"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p>
          </p:txBody>
        </p:sp>
      </p:grpSp>
      <p:sp>
        <p:nvSpPr>
          <p:cNvPr id="6" name="TextBox 6"/>
          <p:cNvSpPr txBox="1"/>
          <p:nvPr/>
        </p:nvSpPr>
        <p:spPr>
          <a:xfrm>
            <a:off x="1181100" y="4241165"/>
            <a:ext cx="9558655" cy="307340"/>
          </a:xfrm>
          <a:prstGeom prst="rect">
            <a:avLst/>
          </a:prstGeom>
        </p:spPr>
        <p:txBody>
          <a:bodyPr wrap="square" lIns="0" tIns="0" rIns="0" bIns="0" rtlCol="0" anchor="t">
            <a:spAutoFit/>
          </a:bodyPr>
          <a:lstStyle/>
          <a:p>
            <a:pPr algn="just">
              <a:lnSpc>
                <a:spcPts val="2400"/>
              </a:lnSpc>
            </a:pPr>
            <a:r>
              <a:rPr lang="en-US" sz="48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Demonstration </a:t>
            </a:r>
            <a:r>
              <a:rPr lang="en-US" sz="48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Video</a:t>
            </a:r>
            <a:endParaRPr lang="en-US" sz="48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7" name="TextBox 7"/>
          <p:cNvSpPr txBox="1"/>
          <p:nvPr/>
        </p:nvSpPr>
        <p:spPr>
          <a:xfrm>
            <a:off x="1028700" y="2912406"/>
            <a:ext cx="8115300" cy="666750"/>
          </a:xfrm>
          <a:prstGeom prst="rect">
            <a:avLst/>
          </a:prstGeom>
        </p:spPr>
        <p:txBody>
          <a:bodyPr lIns="0" tIns="0" rIns="0" bIns="0" rtlCol="0" anchor="t">
            <a:spAutoFit/>
          </a:bodyPr>
          <a:lstStyle/>
          <a:p>
            <a:pPr algn="just">
              <a:lnSpc>
                <a:spcPts val="5200"/>
              </a:lnSpc>
            </a:pPr>
            <a:r>
              <a:rPr lang="zh-CN" altLang="en-US" sz="10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视频演示</a:t>
            </a:r>
            <a:endParaRPr lang="zh-CN" altLang="en-US" sz="10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8" name="TextBox 8"/>
          <p:cNvSpPr txBox="1"/>
          <p:nvPr/>
        </p:nvSpPr>
        <p:spPr>
          <a:xfrm>
            <a:off x="1352343" y="8422620"/>
            <a:ext cx="16495651" cy="1282065"/>
          </a:xfrm>
          <a:prstGeom prst="rect">
            <a:avLst/>
          </a:prstGeom>
        </p:spPr>
        <p:txBody>
          <a:bodyPr lIns="0" tIns="0" rIns="0" bIns="0" rtlCol="0" anchor="t">
            <a:spAutoFit/>
          </a:bodyPr>
          <a:lstStyle/>
          <a:p>
            <a:pPr algn="l">
              <a:lnSpc>
                <a:spcPts val="10000"/>
              </a:lnSpc>
            </a:pPr>
            <a:r>
              <a:rPr lang="en-US" sz="20000">
                <a:solidFill>
                  <a:srgbClr val="FFFFFF">
                    <a:alpha val="60000"/>
                  </a:srgbClr>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E-CHARGE</a:t>
            </a:r>
            <a:endParaRPr lang="en-US" sz="20000">
              <a:solidFill>
                <a:srgbClr val="FFFFFF">
                  <a:alpha val="60000"/>
                </a:srgbClr>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2" name="TextBox 12"/>
          <p:cNvSpPr txBox="1"/>
          <p:nvPr/>
        </p:nvSpPr>
        <p:spPr>
          <a:xfrm>
            <a:off x="1028700" y="1100923"/>
            <a:ext cx="1803264" cy="387350"/>
          </a:xfrm>
          <a:prstGeom prst="rect">
            <a:avLst/>
          </a:prstGeom>
        </p:spPr>
        <p:txBody>
          <a:bodyPr lIns="0" tIns="0" rIns="0" bIns="0" rtlCol="0" anchor="t">
            <a:spAutoFit/>
          </a:bodyPr>
          <a:lstStyle/>
          <a:p>
            <a:pPr algn="l">
              <a:lnSpc>
                <a:spcPts val="3025"/>
              </a:lnSpc>
            </a:pPr>
            <a:r>
              <a:rPr 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PART 07</a:t>
            </a:r>
            <a:endParaRPr 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13" name="AutoShape 13"/>
          <p:cNvSpPr/>
          <p:nvPr/>
        </p:nvSpPr>
        <p:spPr>
          <a:xfrm>
            <a:off x="1028700" y="1746527"/>
            <a:ext cx="9343101" cy="0"/>
          </a:xfrm>
          <a:prstGeom prst="line">
            <a:avLst/>
          </a:prstGeom>
          <a:ln w="28575" cap="flat">
            <a:gradFill>
              <a:gsLst>
                <a:gs pos="0">
                  <a:srgbClr val="000000">
                    <a:alpha val="100000"/>
                  </a:srgbClr>
                </a:gs>
                <a:gs pos="100000">
                  <a:srgbClr val="000000">
                    <a:alpha val="0"/>
                  </a:srgbClr>
                </a:gs>
              </a:gsLst>
              <a:lin ang="0"/>
            </a:gradFill>
            <a:prstDash val="solid"/>
            <a:headEnd type="none" w="sm" len="sm"/>
            <a:tailEnd type="none" w="sm" len="sm"/>
          </a:ln>
        </p:spPr>
      </p:sp>
      <p:sp>
        <p:nvSpPr>
          <p:cNvPr id="14" name="AutoShape 14"/>
          <p:cNvSpPr/>
          <p:nvPr/>
        </p:nvSpPr>
        <p:spPr>
          <a:xfrm>
            <a:off x="1028700" y="5157788"/>
            <a:ext cx="9343101" cy="0"/>
          </a:xfrm>
          <a:prstGeom prst="line">
            <a:avLst/>
          </a:prstGeom>
          <a:ln w="28575" cap="flat">
            <a:gradFill>
              <a:gsLst>
                <a:gs pos="0">
                  <a:srgbClr val="000000">
                    <a:alpha val="100000"/>
                  </a:srgbClr>
                </a:gs>
                <a:gs pos="100000">
                  <a:srgbClr val="000000">
                    <a:alpha val="0"/>
                  </a:srgbClr>
                </a:gs>
              </a:gsLst>
              <a:lin ang="0"/>
            </a:gradFill>
            <a:prstDash val="solid"/>
            <a:headEnd type="none" w="sm" len="sm"/>
            <a:tailEnd type="none" w="sm" len="sm"/>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p>
          </p:txBody>
        </p:sp>
      </p:grpSp>
      <p:sp>
        <p:nvSpPr>
          <p:cNvPr id="6" name="AutoShape 6"/>
          <p:cNvSpPr/>
          <p:nvPr/>
        </p:nvSpPr>
        <p:spPr>
          <a:xfrm flipH="1" flipV="1">
            <a:off x="1064856" y="0"/>
            <a:ext cx="0" cy="2146595"/>
          </a:xfrm>
          <a:prstGeom prst="line">
            <a:avLst/>
          </a:prstGeom>
          <a:ln w="28575" cap="flat">
            <a:gradFill>
              <a:gsLst>
                <a:gs pos="0">
                  <a:srgbClr val="000000">
                    <a:alpha val="0"/>
                  </a:srgbClr>
                </a:gs>
                <a:gs pos="100000">
                  <a:srgbClr val="000000">
                    <a:alpha val="100000"/>
                  </a:srgbClr>
                </a:gs>
              </a:gsLst>
              <a:lin ang="0"/>
            </a:gradFill>
            <a:prstDash val="solid"/>
            <a:headEnd type="none" w="sm" len="sm"/>
            <a:tailEnd type="none" w="sm" len="sm"/>
          </a:ln>
        </p:spPr>
      </p:sp>
      <p:sp>
        <p:nvSpPr>
          <p:cNvPr id="31" name="TextBox 31"/>
          <p:cNvSpPr txBox="1"/>
          <p:nvPr/>
        </p:nvSpPr>
        <p:spPr>
          <a:xfrm>
            <a:off x="1531036" y="1390650"/>
            <a:ext cx="8115300" cy="358775"/>
          </a:xfrm>
          <a:prstGeom prst="rect">
            <a:avLst/>
          </a:prstGeom>
        </p:spPr>
        <p:txBody>
          <a:bodyPr lIns="0" tIns="0" rIns="0" bIns="0" rtlCol="0" anchor="t">
            <a:spAutoFit/>
          </a:bodyPr>
          <a:lstStyle/>
          <a:p>
            <a:pPr algn="just">
              <a:lnSpc>
                <a:spcPts val="2800"/>
              </a:lnSpc>
            </a:pPr>
            <a:r>
              <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视频</a:t>
            </a:r>
            <a:r>
              <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演示</a:t>
            </a:r>
            <a:endPar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pic>
        <p:nvPicPr>
          <p:cNvPr id="34" name="视频演示">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3048000" y="2324100"/>
            <a:ext cx="12192000" cy="6858000"/>
          </a:xfrm>
          <a:prstGeom prst="rect">
            <a:avLst/>
          </a:prstGeom>
        </p:spPr>
      </p:pic>
      <p:sp>
        <p:nvSpPr>
          <p:cNvPr id="35" name="AutoShape 15"/>
          <p:cNvSpPr/>
          <p:nvPr/>
        </p:nvSpPr>
        <p:spPr>
          <a:xfrm>
            <a:off x="10744021" y="9813163"/>
            <a:ext cx="3693714" cy="0"/>
          </a:xfrm>
          <a:prstGeom prst="line">
            <a:avLst/>
          </a:prstGeom>
          <a:ln w="28575" cap="flat">
            <a:solidFill>
              <a:schemeClr val="accent3">
                <a:lumMod val="50000"/>
              </a:schemeClr>
            </a:solidFill>
            <a:prstDash val="solid"/>
            <a:headEnd type="none" w="sm" len="sm"/>
            <a:tailEnd type="none" w="sm" len="sm"/>
          </a:ln>
        </p:spPr>
      </p:sp>
      <p:sp>
        <p:nvSpPr>
          <p:cNvPr id="36" name="TextBox 20"/>
          <p:cNvSpPr txBox="1"/>
          <p:nvPr/>
        </p:nvSpPr>
        <p:spPr>
          <a:xfrm>
            <a:off x="14121765" y="9754870"/>
            <a:ext cx="3657600" cy="134620"/>
          </a:xfrm>
          <a:prstGeom prst="rect">
            <a:avLst/>
          </a:prstGeom>
        </p:spPr>
        <p:txBody>
          <a:bodyPr wrap="square" lIns="0" tIns="0" rIns="0" bIns="0" rtlCol="0" anchor="t">
            <a:spAutoFit/>
          </a:bodyPr>
          <a:lstStyle/>
          <a:p>
            <a:pPr algn="r">
              <a:lnSpc>
                <a:spcPts val="1050"/>
              </a:lnSpc>
            </a:pPr>
            <a:r>
              <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e充电 - 移动智能充电应用</a:t>
            </a:r>
            <a:endPar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timing>
    <p:tnLst>
      <p:par>
        <p:cTn id="1" dur="indefinite" restart="never" nodeType="tmRoot">
          <p:childTnLst>
            <p:video fullScrn="0">
              <p:cMediaNode>
                <p:cTn id="2" fill="hold" display="1">
                  <p:stCondLst>
                    <p:cond delay="indefinite"/>
                  </p:stCondLst>
                </p:cTn>
                <p:tgtEl>
                  <p:spTgt spid="34"/>
                </p:tgtEl>
              </p:cMediaNode>
            </p:video>
            <p:seq concurrent="1" nextAc="seek">
              <p:cTn id="3" restart="whenNotActive" fill="hold" evtFilter="cancelBubble" nodeType="interactiveSeq">
                <p:stCondLst>
                  <p:cond evt="onClick" delay="0">
                    <p:tgtEl>
                      <p:spTgt spid="3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4"/>
                                        </p:tgtEl>
                                      </p:cBhvr>
                                    </p:cmd>
                                  </p:childTnLst>
                                </p:cTn>
                              </p:par>
                            </p:childTnLst>
                          </p:cTn>
                        </p:par>
                      </p:childTnLst>
                    </p:cTn>
                  </p:par>
                </p:childTnLst>
              </p:cTn>
              <p:nextCondLst>
                <p:cond evt="onClick" delay="0">
                  <p:tgtEl>
                    <p:spTgt spid="3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p>
          </p:txBody>
        </p:sp>
      </p:grpSp>
      <p:sp>
        <p:nvSpPr>
          <p:cNvPr id="6" name="TextBox 6"/>
          <p:cNvSpPr txBox="1"/>
          <p:nvPr/>
        </p:nvSpPr>
        <p:spPr>
          <a:xfrm>
            <a:off x="1352343" y="8422620"/>
            <a:ext cx="16495651" cy="1282065"/>
          </a:xfrm>
          <a:prstGeom prst="rect">
            <a:avLst/>
          </a:prstGeom>
        </p:spPr>
        <p:txBody>
          <a:bodyPr lIns="0" tIns="0" rIns="0" bIns="0" rtlCol="0" anchor="t">
            <a:spAutoFit/>
          </a:bodyPr>
          <a:lstStyle/>
          <a:p>
            <a:pPr algn="r">
              <a:lnSpc>
                <a:spcPts val="10000"/>
              </a:lnSpc>
            </a:pPr>
            <a:r>
              <a:rPr lang="en-US" sz="20000">
                <a:solidFill>
                  <a:srgbClr val="FFFFFF">
                    <a:alpha val="60000"/>
                  </a:srgbClr>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E-CHARGE</a:t>
            </a:r>
            <a:endParaRPr lang="en-US" sz="20000">
              <a:solidFill>
                <a:srgbClr val="FFFFFF">
                  <a:alpha val="60000"/>
                </a:srgbClr>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0" name="TextBox 10"/>
          <p:cNvSpPr txBox="1"/>
          <p:nvPr/>
        </p:nvSpPr>
        <p:spPr>
          <a:xfrm>
            <a:off x="1028700" y="3756867"/>
            <a:ext cx="9343101" cy="1251585"/>
          </a:xfrm>
          <a:prstGeom prst="rect">
            <a:avLst/>
          </a:prstGeom>
        </p:spPr>
        <p:txBody>
          <a:bodyPr lIns="0" tIns="0" rIns="0" bIns="0" rtlCol="0" anchor="t">
            <a:spAutoFit/>
          </a:bodyPr>
          <a:lstStyle/>
          <a:p>
            <a:pPr algn="l">
              <a:lnSpc>
                <a:spcPts val="7200"/>
              </a:lnSpc>
            </a:pPr>
            <a:r>
              <a:rPr lang="en-US" sz="14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感谢观看</a:t>
            </a:r>
            <a:endParaRPr lang="en-US" sz="14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6" name="AutoShape 16"/>
          <p:cNvSpPr/>
          <p:nvPr/>
        </p:nvSpPr>
        <p:spPr>
          <a:xfrm>
            <a:off x="1028700" y="5637916"/>
            <a:ext cx="6313090" cy="0"/>
          </a:xfrm>
          <a:prstGeom prst="line">
            <a:avLst/>
          </a:prstGeom>
          <a:ln w="28575" cap="flat">
            <a:gradFill>
              <a:gsLst>
                <a:gs pos="0">
                  <a:srgbClr val="000000">
                    <a:alpha val="100000"/>
                  </a:srgbClr>
                </a:gs>
                <a:gs pos="100000">
                  <a:srgbClr val="000000">
                    <a:alpha val="0"/>
                  </a:srgbClr>
                </a:gs>
              </a:gsLst>
              <a:lin ang="0"/>
            </a:gradFill>
            <a:prstDash val="solid"/>
            <a:headEnd type="none" w="sm" len="sm"/>
            <a:tailEnd type="none" w="sm" len="sm"/>
          </a:ln>
        </p:spPr>
      </p:sp>
      <p:sp>
        <p:nvSpPr>
          <p:cNvPr id="17" name="AutoShape 17"/>
          <p:cNvSpPr/>
          <p:nvPr/>
        </p:nvSpPr>
        <p:spPr>
          <a:xfrm>
            <a:off x="1028700" y="2237331"/>
            <a:ext cx="9343101" cy="0"/>
          </a:xfrm>
          <a:prstGeom prst="line">
            <a:avLst/>
          </a:prstGeom>
          <a:ln w="28575" cap="flat">
            <a:gradFill>
              <a:gsLst>
                <a:gs pos="0">
                  <a:srgbClr val="000000">
                    <a:alpha val="100000"/>
                  </a:srgbClr>
                </a:gs>
                <a:gs pos="100000">
                  <a:srgbClr val="000000">
                    <a:alpha val="0"/>
                  </a:srgbClr>
                </a:gs>
              </a:gsLst>
              <a:lin ang="0"/>
            </a:gradFill>
            <a:prstDash val="solid"/>
            <a:headEnd type="none" w="sm" len="sm"/>
            <a:tailEnd type="none" w="sm" len="sm"/>
          </a:ln>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p>
          </p:txBody>
        </p:sp>
      </p:grpSp>
      <p:sp>
        <p:nvSpPr>
          <p:cNvPr id="6" name="TextBox 6"/>
          <p:cNvSpPr txBox="1"/>
          <p:nvPr/>
        </p:nvSpPr>
        <p:spPr>
          <a:xfrm>
            <a:off x="1181100" y="4241463"/>
            <a:ext cx="8115300" cy="307340"/>
          </a:xfrm>
          <a:prstGeom prst="rect">
            <a:avLst/>
          </a:prstGeom>
        </p:spPr>
        <p:txBody>
          <a:bodyPr lIns="0" tIns="0" rIns="0" bIns="0" rtlCol="0" anchor="t">
            <a:spAutoFit/>
          </a:bodyPr>
          <a:lstStyle/>
          <a:p>
            <a:pPr algn="just">
              <a:lnSpc>
                <a:spcPts val="2400"/>
              </a:lnSpc>
            </a:pPr>
            <a:r>
              <a:rPr lang="en-US" sz="48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Project Context</a:t>
            </a:r>
            <a:endParaRPr lang="en-US" sz="48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7" name="TextBox 7"/>
          <p:cNvSpPr txBox="1"/>
          <p:nvPr/>
        </p:nvSpPr>
        <p:spPr>
          <a:xfrm>
            <a:off x="1028700" y="2912406"/>
            <a:ext cx="8115300" cy="666750"/>
          </a:xfrm>
          <a:prstGeom prst="rect">
            <a:avLst/>
          </a:prstGeom>
        </p:spPr>
        <p:txBody>
          <a:bodyPr lIns="0" tIns="0" rIns="0" bIns="0" rtlCol="0" anchor="t">
            <a:spAutoFit/>
          </a:bodyPr>
          <a:lstStyle/>
          <a:p>
            <a:pPr algn="just">
              <a:lnSpc>
                <a:spcPts val="5200"/>
              </a:lnSpc>
            </a:pPr>
            <a:r>
              <a:rPr lang="zh-CN" altLang="en-US" sz="10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项目</a:t>
            </a:r>
            <a:r>
              <a:rPr lang="zh-CN" altLang="en-US" sz="10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背景</a:t>
            </a:r>
            <a:endParaRPr lang="zh-CN" altLang="en-US" sz="10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8" name="TextBox 8"/>
          <p:cNvSpPr txBox="1"/>
          <p:nvPr/>
        </p:nvSpPr>
        <p:spPr>
          <a:xfrm>
            <a:off x="1352343" y="8422620"/>
            <a:ext cx="16495651" cy="1282065"/>
          </a:xfrm>
          <a:prstGeom prst="rect">
            <a:avLst/>
          </a:prstGeom>
        </p:spPr>
        <p:txBody>
          <a:bodyPr lIns="0" tIns="0" rIns="0" bIns="0" rtlCol="0" anchor="t">
            <a:spAutoFit/>
          </a:bodyPr>
          <a:lstStyle/>
          <a:p>
            <a:pPr algn="l">
              <a:lnSpc>
                <a:spcPts val="10000"/>
              </a:lnSpc>
            </a:pPr>
            <a:r>
              <a:rPr lang="en-US" sz="20000">
                <a:solidFill>
                  <a:srgbClr val="FFFFFF">
                    <a:alpha val="60000"/>
                  </a:srgbClr>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E-CHARGE</a:t>
            </a:r>
            <a:endParaRPr lang="en-US" sz="20000">
              <a:solidFill>
                <a:srgbClr val="FFFFFF">
                  <a:alpha val="60000"/>
                </a:srgbClr>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2" name="TextBox 12"/>
          <p:cNvSpPr txBox="1"/>
          <p:nvPr/>
        </p:nvSpPr>
        <p:spPr>
          <a:xfrm>
            <a:off x="1028700" y="1100923"/>
            <a:ext cx="1803264" cy="387350"/>
          </a:xfrm>
          <a:prstGeom prst="rect">
            <a:avLst/>
          </a:prstGeom>
        </p:spPr>
        <p:txBody>
          <a:bodyPr lIns="0" tIns="0" rIns="0" bIns="0" rtlCol="0" anchor="t">
            <a:spAutoFit/>
          </a:bodyPr>
          <a:lstStyle/>
          <a:p>
            <a:pPr algn="l">
              <a:lnSpc>
                <a:spcPts val="3025"/>
              </a:lnSpc>
            </a:pPr>
            <a:r>
              <a:rPr 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PART 01</a:t>
            </a:r>
            <a:endParaRPr 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13" name="AutoShape 13"/>
          <p:cNvSpPr/>
          <p:nvPr/>
        </p:nvSpPr>
        <p:spPr>
          <a:xfrm>
            <a:off x="1028700" y="1746527"/>
            <a:ext cx="9343101" cy="0"/>
          </a:xfrm>
          <a:prstGeom prst="line">
            <a:avLst/>
          </a:prstGeom>
          <a:ln w="28575" cap="flat">
            <a:gradFill>
              <a:gsLst>
                <a:gs pos="0">
                  <a:srgbClr val="000000">
                    <a:alpha val="100000"/>
                  </a:srgbClr>
                </a:gs>
                <a:gs pos="100000">
                  <a:srgbClr val="000000">
                    <a:alpha val="0"/>
                  </a:srgbClr>
                </a:gs>
              </a:gsLst>
              <a:lin ang="0"/>
            </a:gradFill>
            <a:prstDash val="solid"/>
            <a:headEnd type="none" w="sm" len="sm"/>
            <a:tailEnd type="none" w="sm" len="sm"/>
          </a:ln>
        </p:spPr>
      </p:sp>
      <p:sp>
        <p:nvSpPr>
          <p:cNvPr id="14" name="AutoShape 14"/>
          <p:cNvSpPr/>
          <p:nvPr/>
        </p:nvSpPr>
        <p:spPr>
          <a:xfrm>
            <a:off x="1028700" y="5157788"/>
            <a:ext cx="9343101" cy="0"/>
          </a:xfrm>
          <a:prstGeom prst="line">
            <a:avLst/>
          </a:prstGeom>
          <a:ln w="28575" cap="flat">
            <a:gradFill>
              <a:gsLst>
                <a:gs pos="0">
                  <a:srgbClr val="000000">
                    <a:alpha val="100000"/>
                  </a:srgbClr>
                </a:gs>
                <a:gs pos="100000">
                  <a:srgbClr val="000000">
                    <a:alpha val="0"/>
                  </a:srgbClr>
                </a:gs>
              </a:gsLst>
              <a:lin ang="0"/>
            </a:gradFill>
            <a:prstDash val="solid"/>
            <a:headEnd type="none" w="sm" len="sm"/>
            <a:tailEnd type="none" w="sm" len="sm"/>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p>
          </p:txBody>
        </p:sp>
      </p:grpSp>
      <p:sp>
        <p:nvSpPr>
          <p:cNvPr id="6" name="AutoShape 6"/>
          <p:cNvSpPr/>
          <p:nvPr/>
        </p:nvSpPr>
        <p:spPr>
          <a:xfrm flipH="1" flipV="1">
            <a:off x="1064856" y="0"/>
            <a:ext cx="0" cy="2146595"/>
          </a:xfrm>
          <a:prstGeom prst="line">
            <a:avLst/>
          </a:prstGeom>
          <a:ln w="28575" cap="flat">
            <a:gradFill>
              <a:gsLst>
                <a:gs pos="0">
                  <a:srgbClr val="000000">
                    <a:alpha val="0"/>
                  </a:srgbClr>
                </a:gs>
                <a:gs pos="100000">
                  <a:srgbClr val="000000">
                    <a:alpha val="100000"/>
                  </a:srgbClr>
                </a:gs>
              </a:gsLst>
              <a:lin ang="0"/>
            </a:gradFill>
            <a:prstDash val="solid"/>
            <a:headEnd type="none" w="sm" len="sm"/>
            <a:tailEnd type="none" w="sm" len="sm"/>
          </a:ln>
        </p:spPr>
      </p:sp>
      <p:grpSp>
        <p:nvGrpSpPr>
          <p:cNvPr id="9" name="Group 9"/>
          <p:cNvGrpSpPr/>
          <p:nvPr/>
        </p:nvGrpSpPr>
        <p:grpSpPr>
          <a:xfrm rot="0">
            <a:off x="1530985" y="1797685"/>
            <a:ext cx="7879080" cy="7682865"/>
            <a:chOff x="0" y="-104772"/>
            <a:chExt cx="2075186" cy="1607729"/>
          </a:xfrm>
        </p:grpSpPr>
        <p:sp>
          <p:nvSpPr>
            <p:cNvPr id="10" name="Freeform 10"/>
            <p:cNvSpPr/>
            <p:nvPr/>
          </p:nvSpPr>
          <p:spPr>
            <a:xfrm>
              <a:off x="0" y="0"/>
              <a:ext cx="2075186" cy="1468033"/>
            </a:xfrm>
            <a:custGeom>
              <a:avLst/>
              <a:gdLst/>
              <a:ahLst/>
              <a:cxnLst/>
              <a:rect l="l" t="t" r="r" b="b"/>
              <a:pathLst>
                <a:path w="2075186" h="1468033">
                  <a:moveTo>
                    <a:pt x="23582" y="0"/>
                  </a:moveTo>
                  <a:lnTo>
                    <a:pt x="2051604" y="0"/>
                  </a:lnTo>
                  <a:cubicBezTo>
                    <a:pt x="2064628" y="0"/>
                    <a:pt x="2075186" y="10558"/>
                    <a:pt x="2075186" y="23582"/>
                  </a:cubicBezTo>
                  <a:lnTo>
                    <a:pt x="2075186" y="1444452"/>
                  </a:lnTo>
                  <a:cubicBezTo>
                    <a:pt x="2075186" y="1457476"/>
                    <a:pt x="2064628" y="1468033"/>
                    <a:pt x="2051604" y="1468033"/>
                  </a:cubicBezTo>
                  <a:lnTo>
                    <a:pt x="23582" y="1468033"/>
                  </a:lnTo>
                  <a:cubicBezTo>
                    <a:pt x="10558" y="1468033"/>
                    <a:pt x="0" y="1457476"/>
                    <a:pt x="0" y="1444452"/>
                  </a:cubicBezTo>
                  <a:lnTo>
                    <a:pt x="0" y="23582"/>
                  </a:lnTo>
                  <a:cubicBezTo>
                    <a:pt x="0" y="10558"/>
                    <a:pt x="10558" y="0"/>
                    <a:pt x="23582" y="0"/>
                  </a:cubicBez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11" name="TextBox 11"/>
            <p:cNvSpPr txBox="1"/>
            <p:nvPr/>
          </p:nvSpPr>
          <p:spPr>
            <a:xfrm>
              <a:off x="0" y="-104772"/>
              <a:ext cx="2075186" cy="1607729"/>
            </a:xfrm>
            <a:prstGeom prst="rect">
              <a:avLst/>
            </a:prstGeom>
          </p:spPr>
          <p:txBody>
            <a:bodyPr lIns="50800" tIns="50800" rIns="50800" bIns="50800" rtlCol="0" anchor="ctr"/>
            <a:lstStyle/>
            <a:p>
              <a:pPr algn="ctr">
                <a:lnSpc>
                  <a:spcPts val="3530"/>
                </a:lnSpc>
              </a:pPr>
            </a:p>
          </p:txBody>
        </p:sp>
      </p:grpSp>
      <p:grpSp>
        <p:nvGrpSpPr>
          <p:cNvPr id="12" name="Group 12"/>
          <p:cNvGrpSpPr/>
          <p:nvPr/>
        </p:nvGrpSpPr>
        <p:grpSpPr>
          <a:xfrm rot="5400000">
            <a:off x="4889757" y="2041180"/>
            <a:ext cx="695599" cy="8345401"/>
            <a:chOff x="0" y="0"/>
            <a:chExt cx="812800" cy="9751507"/>
          </a:xfrm>
        </p:grpSpPr>
        <p:sp>
          <p:nvSpPr>
            <p:cNvPr id="13" name="Freeform 13"/>
            <p:cNvSpPr/>
            <p:nvPr/>
          </p:nvSpPr>
          <p:spPr>
            <a:xfrm>
              <a:off x="0" y="0"/>
              <a:ext cx="812800" cy="9751506"/>
            </a:xfrm>
            <a:custGeom>
              <a:avLst/>
              <a:gdLst/>
              <a:ahLst/>
              <a:cxnLst/>
              <a:rect l="l" t="t" r="r" b="b"/>
              <a:pathLst>
                <a:path w="812800" h="9751506">
                  <a:moveTo>
                    <a:pt x="406400" y="0"/>
                  </a:moveTo>
                  <a:lnTo>
                    <a:pt x="406400" y="0"/>
                  </a:lnTo>
                  <a:cubicBezTo>
                    <a:pt x="630849" y="0"/>
                    <a:pt x="812800" y="181951"/>
                    <a:pt x="812800" y="406400"/>
                  </a:cubicBezTo>
                  <a:lnTo>
                    <a:pt x="812800" y="9345106"/>
                  </a:lnTo>
                  <a:cubicBezTo>
                    <a:pt x="812800" y="9569555"/>
                    <a:pt x="630849" y="9751506"/>
                    <a:pt x="406400" y="9751506"/>
                  </a:cubicBezTo>
                  <a:lnTo>
                    <a:pt x="406400" y="9751506"/>
                  </a:lnTo>
                  <a:cubicBezTo>
                    <a:pt x="298616" y="9751506"/>
                    <a:pt x="195247" y="9708690"/>
                    <a:pt x="119032" y="9632475"/>
                  </a:cubicBezTo>
                  <a:cubicBezTo>
                    <a:pt x="42817" y="9556260"/>
                    <a:pt x="0" y="9452890"/>
                    <a:pt x="0" y="9345106"/>
                  </a:cubicBezTo>
                  <a:lnTo>
                    <a:pt x="0" y="406400"/>
                  </a:lnTo>
                  <a:cubicBezTo>
                    <a:pt x="0" y="181951"/>
                    <a:pt x="181951" y="0"/>
                    <a:pt x="406400" y="0"/>
                  </a:cubicBezTo>
                  <a:close/>
                </a:path>
              </a:pathLst>
            </a:custGeom>
            <a:gradFill rotWithShape="1">
              <a:gsLst>
                <a:gs pos="0">
                  <a:srgbClr val="62AF40">
                    <a:alpha val="0"/>
                  </a:srgbClr>
                </a:gs>
                <a:gs pos="33333">
                  <a:srgbClr val="62AF40">
                    <a:alpha val="29500"/>
                  </a:srgbClr>
                </a:gs>
                <a:gs pos="66667">
                  <a:srgbClr val="62AF40">
                    <a:alpha val="75000"/>
                  </a:srgbClr>
                </a:gs>
                <a:gs pos="100000">
                  <a:srgbClr val="62AF40">
                    <a:alpha val="75000"/>
                  </a:srgbClr>
                </a:gs>
              </a:gsLst>
              <a:lin ang="5400000"/>
            </a:gradFill>
            <a:ln w="19050" cap="rnd">
              <a:gradFill>
                <a:gsLst>
                  <a:gs pos="0">
                    <a:srgbClr val="FFFFFF">
                      <a:alpha val="0"/>
                    </a:srgbClr>
                  </a:gs>
                  <a:gs pos="33333">
                    <a:srgbClr val="FFFFFF">
                      <a:alpha val="89500"/>
                    </a:srgbClr>
                  </a:gs>
                  <a:gs pos="66667">
                    <a:srgbClr val="FFFFFF">
                      <a:alpha val="89500"/>
                    </a:srgbClr>
                  </a:gs>
                  <a:gs pos="100000">
                    <a:srgbClr val="FFFFFF">
                      <a:alpha val="100000"/>
                    </a:srgbClr>
                  </a:gs>
                </a:gsLst>
                <a:lin ang="5400000"/>
              </a:gradFill>
              <a:prstDash val="solid"/>
              <a:round/>
            </a:ln>
          </p:spPr>
        </p:sp>
        <p:sp>
          <p:nvSpPr>
            <p:cNvPr id="14" name="TextBox 14"/>
            <p:cNvSpPr txBox="1"/>
            <p:nvPr/>
          </p:nvSpPr>
          <p:spPr>
            <a:xfrm>
              <a:off x="0" y="-104775"/>
              <a:ext cx="812800" cy="9856282"/>
            </a:xfrm>
            <a:prstGeom prst="rect">
              <a:avLst/>
            </a:prstGeom>
          </p:spPr>
          <p:txBody>
            <a:bodyPr lIns="50800" tIns="50800" rIns="50800" bIns="50800" rtlCol="0" anchor="ctr"/>
            <a:lstStyle/>
            <a:p>
              <a:pPr marL="0" lvl="0" indent="0" algn="ctr">
                <a:lnSpc>
                  <a:spcPts val="3530"/>
                </a:lnSpc>
                <a:spcBef>
                  <a:spcPct val="0"/>
                </a:spcBef>
              </a:pPr>
            </a:p>
          </p:txBody>
        </p:sp>
      </p:grpSp>
      <p:sp>
        <p:nvSpPr>
          <p:cNvPr id="16" name="TextBox 16"/>
          <p:cNvSpPr txBox="1"/>
          <p:nvPr/>
        </p:nvSpPr>
        <p:spPr>
          <a:xfrm>
            <a:off x="2133655" y="2705142"/>
            <a:ext cx="6673982" cy="2827655"/>
          </a:xfrm>
          <a:prstGeom prst="rect">
            <a:avLst/>
          </a:prstGeom>
        </p:spPr>
        <p:txBody>
          <a:bodyPr lIns="0" tIns="0" rIns="0" bIns="0" rtlCol="0" anchor="t">
            <a:spAutoFit/>
          </a:bodyPr>
          <a:lstStyle/>
          <a:p>
            <a:pPr algn="l">
              <a:lnSpc>
                <a:spcPts val="3150"/>
              </a:lnSpc>
            </a:pPr>
            <a:r>
              <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随着全球对环境保护意识的增强以及各国政府对于新能源汽车的支持政策不断出台，电动汽车市场正经历着前所未有的快速增长。然而，在这样一个快速发展的过程中，充电基础设施成为了制约行业发展的一个重要因素之一。尽管充电桩的数量正在逐步增加，但用户在实际使用过程中仍然面临着诸如难以找到最近可用的充电桩、无法提前预订导致等待时间过长等问题。</a:t>
            </a:r>
            <a:endPar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17" name="TextBox 17"/>
          <p:cNvSpPr txBox="1"/>
          <p:nvPr/>
        </p:nvSpPr>
        <p:spPr>
          <a:xfrm>
            <a:off x="2133655" y="5938608"/>
            <a:ext cx="4036719" cy="538480"/>
          </a:xfrm>
          <a:prstGeom prst="rect">
            <a:avLst/>
          </a:prstGeom>
        </p:spPr>
        <p:txBody>
          <a:bodyPr lIns="0" tIns="0" rIns="0" bIns="0" rtlCol="0" anchor="t">
            <a:spAutoFit/>
          </a:bodyPr>
          <a:lstStyle/>
          <a:p>
            <a:pPr algn="l">
              <a:lnSpc>
                <a:spcPts val="4200"/>
              </a:lnSpc>
            </a:pPr>
            <a:r>
              <a:rPr lang="zh-CN" alt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出现的</a:t>
            </a:r>
            <a:r>
              <a:rPr lang="zh-CN" alt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问题</a:t>
            </a:r>
            <a:endParaRPr lang="zh-CN" altLang="en-US" sz="28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18" name="TextBox 18"/>
          <p:cNvSpPr txBox="1"/>
          <p:nvPr/>
        </p:nvSpPr>
        <p:spPr>
          <a:xfrm>
            <a:off x="1531036" y="1390650"/>
            <a:ext cx="8115300" cy="358775"/>
          </a:xfrm>
          <a:prstGeom prst="rect">
            <a:avLst/>
          </a:prstGeom>
        </p:spPr>
        <p:txBody>
          <a:bodyPr lIns="0" tIns="0" rIns="0" bIns="0" rtlCol="0" anchor="t">
            <a:spAutoFit/>
          </a:bodyPr>
          <a:lstStyle/>
          <a:p>
            <a:pPr algn="just">
              <a:lnSpc>
                <a:spcPts val="2800"/>
              </a:lnSpc>
            </a:pPr>
            <a:r>
              <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项目</a:t>
            </a:r>
            <a:r>
              <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背景</a:t>
            </a:r>
            <a:endPar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9" name="TextBox 19"/>
          <p:cNvSpPr txBox="1"/>
          <p:nvPr/>
        </p:nvSpPr>
        <p:spPr>
          <a:xfrm>
            <a:off x="2133655" y="6867239"/>
            <a:ext cx="6673982" cy="2019300"/>
          </a:xfrm>
          <a:prstGeom prst="rect">
            <a:avLst/>
          </a:prstGeom>
        </p:spPr>
        <p:txBody>
          <a:bodyPr lIns="0" tIns="0" rIns="0" bIns="0" rtlCol="0" anchor="t">
            <a:spAutoFit/>
          </a:bodyPr>
          <a:lstStyle/>
          <a:p>
            <a:pPr indent="0" algn="l">
              <a:lnSpc>
                <a:spcPts val="3150"/>
              </a:lnSpc>
              <a:buFont typeface="Arial" panose="020B0604020202020204" pitchFamily="34" charset="0"/>
              <a:buNone/>
            </a:pPr>
            <a:r>
              <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1.充电站建设速度跟不上需求增长</a:t>
            </a:r>
            <a:endPar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342900" indent="-342900" algn="l">
              <a:lnSpc>
                <a:spcPts val="3150"/>
              </a:lnSpc>
              <a:buFont typeface="Arial" panose="020B0604020202020204" pitchFamily="34" charset="0"/>
              <a:buChar char="•"/>
            </a:pPr>
            <a:endParaRPr lang="en-US" sz="8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indent="0" algn="l">
              <a:lnSpc>
                <a:spcPts val="3150"/>
              </a:lnSpc>
              <a:buFont typeface="Arial" panose="020B0604020202020204" pitchFamily="34" charset="0"/>
              <a:buNone/>
            </a:pPr>
            <a:r>
              <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2.用户寻找合适充电桩存在困难</a:t>
            </a:r>
            <a:endPar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marL="342900" indent="-342900" algn="l">
              <a:lnSpc>
                <a:spcPts val="3150"/>
              </a:lnSpc>
              <a:buFont typeface="Arial" panose="020B0604020202020204" pitchFamily="34" charset="0"/>
              <a:buChar char="•"/>
            </a:pPr>
            <a:endParaRPr lang="en-US" sz="12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a:p>
            <a:pPr indent="0" algn="l">
              <a:lnSpc>
                <a:spcPts val="3150"/>
              </a:lnSpc>
              <a:buFont typeface="Arial" panose="020B0604020202020204" pitchFamily="34" charset="0"/>
              <a:buNone/>
            </a:pPr>
            <a:r>
              <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3.缺乏有效手段来优化用户的充电体验</a:t>
            </a:r>
            <a:endPar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22" name="AutoShape 15"/>
          <p:cNvSpPr/>
          <p:nvPr/>
        </p:nvSpPr>
        <p:spPr>
          <a:xfrm>
            <a:off x="10744021" y="9813163"/>
            <a:ext cx="3693714" cy="0"/>
          </a:xfrm>
          <a:prstGeom prst="line">
            <a:avLst/>
          </a:prstGeom>
          <a:ln w="28575" cap="flat">
            <a:solidFill>
              <a:schemeClr val="accent3">
                <a:lumMod val="50000"/>
              </a:schemeClr>
            </a:solidFill>
            <a:prstDash val="solid"/>
            <a:headEnd type="none" w="sm" len="sm"/>
            <a:tailEnd type="none" w="sm" len="sm"/>
          </a:ln>
        </p:spPr>
      </p:sp>
      <p:sp>
        <p:nvSpPr>
          <p:cNvPr id="23" name="TextBox 20"/>
          <p:cNvSpPr txBox="1"/>
          <p:nvPr/>
        </p:nvSpPr>
        <p:spPr>
          <a:xfrm>
            <a:off x="14121765" y="9754870"/>
            <a:ext cx="3657600" cy="134620"/>
          </a:xfrm>
          <a:prstGeom prst="rect">
            <a:avLst/>
          </a:prstGeom>
        </p:spPr>
        <p:txBody>
          <a:bodyPr wrap="square" lIns="0" tIns="0" rIns="0" bIns="0" rtlCol="0" anchor="t">
            <a:spAutoFit/>
          </a:bodyPr>
          <a:lstStyle/>
          <a:p>
            <a:pPr algn="r">
              <a:lnSpc>
                <a:spcPts val="1050"/>
              </a:lnSpc>
            </a:pPr>
            <a:r>
              <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e充电 - 移动智能充电应用</a:t>
            </a:r>
            <a:endPar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grpSp>
        <p:nvGrpSpPr>
          <p:cNvPr id="24" name="Group 9"/>
          <p:cNvGrpSpPr/>
          <p:nvPr/>
        </p:nvGrpSpPr>
        <p:grpSpPr>
          <a:xfrm rot="0">
            <a:off x="9982200" y="5937885"/>
            <a:ext cx="7879080" cy="3375660"/>
            <a:chOff x="0" y="-104772"/>
            <a:chExt cx="2075186" cy="1607729"/>
          </a:xfrm>
        </p:grpSpPr>
        <p:sp>
          <p:nvSpPr>
            <p:cNvPr id="25" name="Freeform 10"/>
            <p:cNvSpPr/>
            <p:nvPr/>
          </p:nvSpPr>
          <p:spPr>
            <a:xfrm>
              <a:off x="0" y="0"/>
              <a:ext cx="2075186" cy="1468033"/>
            </a:xfrm>
            <a:custGeom>
              <a:avLst/>
              <a:gdLst/>
              <a:ahLst/>
              <a:cxnLst/>
              <a:rect l="l" t="t" r="r" b="b"/>
              <a:pathLst>
                <a:path w="2075186" h="1468033">
                  <a:moveTo>
                    <a:pt x="23582" y="0"/>
                  </a:moveTo>
                  <a:lnTo>
                    <a:pt x="2051604" y="0"/>
                  </a:lnTo>
                  <a:cubicBezTo>
                    <a:pt x="2064628" y="0"/>
                    <a:pt x="2075186" y="10558"/>
                    <a:pt x="2075186" y="23582"/>
                  </a:cubicBezTo>
                  <a:lnTo>
                    <a:pt x="2075186" y="1444452"/>
                  </a:lnTo>
                  <a:cubicBezTo>
                    <a:pt x="2075186" y="1457476"/>
                    <a:pt x="2064628" y="1468033"/>
                    <a:pt x="2051604" y="1468033"/>
                  </a:cubicBezTo>
                  <a:lnTo>
                    <a:pt x="23582" y="1468033"/>
                  </a:lnTo>
                  <a:cubicBezTo>
                    <a:pt x="10558" y="1468033"/>
                    <a:pt x="0" y="1457476"/>
                    <a:pt x="0" y="1444452"/>
                  </a:cubicBezTo>
                  <a:lnTo>
                    <a:pt x="0" y="23582"/>
                  </a:lnTo>
                  <a:cubicBezTo>
                    <a:pt x="0" y="10558"/>
                    <a:pt x="10558" y="0"/>
                    <a:pt x="23582" y="0"/>
                  </a:cubicBez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26" name="TextBox 11"/>
            <p:cNvSpPr txBox="1"/>
            <p:nvPr/>
          </p:nvSpPr>
          <p:spPr>
            <a:xfrm>
              <a:off x="0" y="-104772"/>
              <a:ext cx="2075186" cy="1607729"/>
            </a:xfrm>
            <a:prstGeom prst="rect">
              <a:avLst/>
            </a:prstGeom>
          </p:spPr>
          <p:txBody>
            <a:bodyPr lIns="50800" tIns="50800" rIns="50800" bIns="50800" rtlCol="0" anchor="ctr"/>
            <a:p>
              <a:pPr algn="ctr">
                <a:lnSpc>
                  <a:spcPts val="3530"/>
                </a:lnSpc>
              </a:pPr>
            </a:p>
          </p:txBody>
        </p:sp>
      </p:grpSp>
      <p:sp>
        <p:nvSpPr>
          <p:cNvPr id="27" name="TextBox 19"/>
          <p:cNvSpPr txBox="1"/>
          <p:nvPr/>
        </p:nvSpPr>
        <p:spPr>
          <a:xfrm>
            <a:off x="10744255" y="6895814"/>
            <a:ext cx="6673982" cy="1615440"/>
          </a:xfrm>
          <a:prstGeom prst="rect">
            <a:avLst/>
          </a:prstGeom>
        </p:spPr>
        <p:txBody>
          <a:bodyPr lIns="0" tIns="0" rIns="0" bIns="0" rtlCol="0" anchor="t">
            <a:spAutoFit/>
          </a:bodyPr>
          <a:p>
            <a:pPr indent="0" algn="l">
              <a:lnSpc>
                <a:spcPts val="3150"/>
              </a:lnSpc>
              <a:buFont typeface="Arial" panose="020B0604020202020204" pitchFamily="34" charset="0"/>
              <a:buNone/>
            </a:pPr>
            <a:r>
              <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为了解决上述问题，并进一步促进电动汽车及其相关产业的发展，我们计划开发一款专门针对电动车主设计的手机应用程序。这款应用将集成充电桩查询、预订和充电管理核心功能</a:t>
            </a:r>
            <a:r>
              <a:rPr lang="zh-CN" alt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a:t>
            </a:r>
            <a:endParaRPr lang="zh-CN" alt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pic>
        <p:nvPicPr>
          <p:cNvPr id="29" name="图片 28"/>
          <p:cNvPicPr>
            <a:picLocks noChangeAspect="1"/>
          </p:cNvPicPr>
          <p:nvPr/>
        </p:nvPicPr>
        <p:blipFill>
          <a:blip r:embed="rId2"/>
          <a:stretch>
            <a:fillRect/>
          </a:stretch>
        </p:blipFill>
        <p:spPr>
          <a:xfrm>
            <a:off x="9982200" y="2298065"/>
            <a:ext cx="7868920" cy="3568065"/>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up)">
                                      <p:cBhvr>
                                        <p:cTn id="8" dur="500"/>
                                        <p:tgtEl>
                                          <p:spTgt spid="16"/>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checkerboard(across)">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box(in)">
                                      <p:cBhvr>
                                        <p:cTn id="24"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7" grpId="1"/>
      <p:bldP spid="19" grpId="0"/>
      <p:bldP spid="19" grpId="1"/>
      <p:bldP spid="27" grpId="0"/>
      <p:bldP spid="27"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p>
          </p:txBody>
        </p:sp>
      </p:grpSp>
      <p:sp>
        <p:nvSpPr>
          <p:cNvPr id="6" name="TextBox 6"/>
          <p:cNvSpPr txBox="1"/>
          <p:nvPr/>
        </p:nvSpPr>
        <p:spPr>
          <a:xfrm>
            <a:off x="1181100" y="4241463"/>
            <a:ext cx="8115300" cy="307340"/>
          </a:xfrm>
          <a:prstGeom prst="rect">
            <a:avLst/>
          </a:prstGeom>
        </p:spPr>
        <p:txBody>
          <a:bodyPr lIns="0" tIns="0" rIns="0" bIns="0" rtlCol="0" anchor="t">
            <a:spAutoFit/>
          </a:bodyPr>
          <a:lstStyle/>
          <a:p>
            <a:pPr algn="just">
              <a:lnSpc>
                <a:spcPts val="2400"/>
              </a:lnSpc>
            </a:pPr>
            <a:r>
              <a:rPr lang="en-US" sz="48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Demand </a:t>
            </a:r>
            <a:r>
              <a:rPr lang="en-US" sz="48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Analysis </a:t>
            </a:r>
            <a:endParaRPr lang="en-US" sz="48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7" name="TextBox 7"/>
          <p:cNvSpPr txBox="1"/>
          <p:nvPr/>
        </p:nvSpPr>
        <p:spPr>
          <a:xfrm>
            <a:off x="1028700" y="2912406"/>
            <a:ext cx="8115300" cy="666750"/>
          </a:xfrm>
          <a:prstGeom prst="rect">
            <a:avLst/>
          </a:prstGeom>
        </p:spPr>
        <p:txBody>
          <a:bodyPr lIns="0" tIns="0" rIns="0" bIns="0" rtlCol="0" anchor="t">
            <a:spAutoFit/>
          </a:bodyPr>
          <a:lstStyle/>
          <a:p>
            <a:pPr algn="just">
              <a:lnSpc>
                <a:spcPts val="5200"/>
              </a:lnSpc>
            </a:pPr>
            <a:r>
              <a:rPr lang="zh-CN" altLang="en-US" sz="10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需求</a:t>
            </a:r>
            <a:r>
              <a:rPr lang="zh-CN" altLang="en-US" sz="10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分析</a:t>
            </a:r>
            <a:endParaRPr lang="zh-CN" altLang="en-US" sz="10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8" name="TextBox 8"/>
          <p:cNvSpPr txBox="1"/>
          <p:nvPr/>
        </p:nvSpPr>
        <p:spPr>
          <a:xfrm>
            <a:off x="1352343" y="8422620"/>
            <a:ext cx="16495651" cy="1282065"/>
          </a:xfrm>
          <a:prstGeom prst="rect">
            <a:avLst/>
          </a:prstGeom>
        </p:spPr>
        <p:txBody>
          <a:bodyPr lIns="0" tIns="0" rIns="0" bIns="0" rtlCol="0" anchor="t">
            <a:spAutoFit/>
          </a:bodyPr>
          <a:lstStyle/>
          <a:p>
            <a:pPr algn="l">
              <a:lnSpc>
                <a:spcPts val="10000"/>
              </a:lnSpc>
            </a:pPr>
            <a:r>
              <a:rPr lang="en-US" sz="20000">
                <a:solidFill>
                  <a:srgbClr val="FFFFFF">
                    <a:alpha val="60000"/>
                  </a:srgbClr>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E-CHARGE</a:t>
            </a:r>
            <a:endParaRPr lang="en-US" sz="20000">
              <a:solidFill>
                <a:srgbClr val="FFFFFF">
                  <a:alpha val="60000"/>
                </a:srgbClr>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2" name="TextBox 12"/>
          <p:cNvSpPr txBox="1"/>
          <p:nvPr/>
        </p:nvSpPr>
        <p:spPr>
          <a:xfrm>
            <a:off x="1028700" y="1100923"/>
            <a:ext cx="1803264" cy="387350"/>
          </a:xfrm>
          <a:prstGeom prst="rect">
            <a:avLst/>
          </a:prstGeom>
        </p:spPr>
        <p:txBody>
          <a:bodyPr lIns="0" tIns="0" rIns="0" bIns="0" rtlCol="0" anchor="t">
            <a:spAutoFit/>
          </a:bodyPr>
          <a:lstStyle/>
          <a:p>
            <a:pPr algn="l">
              <a:lnSpc>
                <a:spcPts val="3025"/>
              </a:lnSpc>
            </a:pPr>
            <a:r>
              <a:rPr 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PART 02</a:t>
            </a:r>
            <a:endParaRPr 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13" name="AutoShape 13"/>
          <p:cNvSpPr/>
          <p:nvPr/>
        </p:nvSpPr>
        <p:spPr>
          <a:xfrm>
            <a:off x="1028700" y="1746527"/>
            <a:ext cx="9343101" cy="0"/>
          </a:xfrm>
          <a:prstGeom prst="line">
            <a:avLst/>
          </a:prstGeom>
          <a:ln w="28575" cap="flat">
            <a:gradFill>
              <a:gsLst>
                <a:gs pos="0">
                  <a:srgbClr val="000000">
                    <a:alpha val="100000"/>
                  </a:srgbClr>
                </a:gs>
                <a:gs pos="100000">
                  <a:srgbClr val="000000">
                    <a:alpha val="0"/>
                  </a:srgbClr>
                </a:gs>
              </a:gsLst>
              <a:lin ang="0"/>
            </a:gradFill>
            <a:prstDash val="solid"/>
            <a:headEnd type="none" w="sm" len="sm"/>
            <a:tailEnd type="none" w="sm" len="sm"/>
          </a:ln>
        </p:spPr>
      </p:sp>
      <p:sp>
        <p:nvSpPr>
          <p:cNvPr id="14" name="AutoShape 14"/>
          <p:cNvSpPr/>
          <p:nvPr/>
        </p:nvSpPr>
        <p:spPr>
          <a:xfrm>
            <a:off x="1028700" y="5157788"/>
            <a:ext cx="9343101" cy="0"/>
          </a:xfrm>
          <a:prstGeom prst="line">
            <a:avLst/>
          </a:prstGeom>
          <a:ln w="28575" cap="flat">
            <a:gradFill>
              <a:gsLst>
                <a:gs pos="0">
                  <a:srgbClr val="000000">
                    <a:alpha val="100000"/>
                  </a:srgbClr>
                </a:gs>
                <a:gs pos="100000">
                  <a:srgbClr val="000000">
                    <a:alpha val="0"/>
                  </a:srgbClr>
                </a:gs>
              </a:gsLst>
              <a:lin ang="0"/>
            </a:gradFill>
            <a:prstDash val="solid"/>
            <a:headEnd type="none" w="sm" len="sm"/>
            <a:tailEnd type="none" w="sm" len="sm"/>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p>
          </p:txBody>
        </p:sp>
      </p:grpSp>
      <p:sp>
        <p:nvSpPr>
          <p:cNvPr id="6" name="AutoShape 6"/>
          <p:cNvSpPr/>
          <p:nvPr/>
        </p:nvSpPr>
        <p:spPr>
          <a:xfrm flipH="1" flipV="1">
            <a:off x="1064856" y="0"/>
            <a:ext cx="0" cy="2146595"/>
          </a:xfrm>
          <a:prstGeom prst="line">
            <a:avLst/>
          </a:prstGeom>
          <a:ln w="28575" cap="flat">
            <a:gradFill>
              <a:gsLst>
                <a:gs pos="0">
                  <a:srgbClr val="000000">
                    <a:alpha val="0"/>
                  </a:srgbClr>
                </a:gs>
                <a:gs pos="100000">
                  <a:srgbClr val="000000">
                    <a:alpha val="100000"/>
                  </a:srgbClr>
                </a:gs>
              </a:gsLst>
              <a:lin ang="0"/>
            </a:gradFill>
            <a:prstDash val="solid"/>
            <a:headEnd type="none" w="sm" len="sm"/>
            <a:tailEnd type="none" w="sm" len="sm"/>
          </a:ln>
        </p:spPr>
      </p:sp>
      <p:grpSp>
        <p:nvGrpSpPr>
          <p:cNvPr id="10" name="Group 10"/>
          <p:cNvGrpSpPr/>
          <p:nvPr/>
        </p:nvGrpSpPr>
        <p:grpSpPr>
          <a:xfrm rot="0">
            <a:off x="1531036" y="5696391"/>
            <a:ext cx="4688955" cy="3074857"/>
            <a:chOff x="0" y="0"/>
            <a:chExt cx="1234951" cy="809839"/>
          </a:xfrm>
        </p:grpSpPr>
        <p:sp>
          <p:nvSpPr>
            <p:cNvPr id="11" name="Freeform 11"/>
            <p:cNvSpPr/>
            <p:nvPr/>
          </p:nvSpPr>
          <p:spPr>
            <a:xfrm>
              <a:off x="0" y="0"/>
              <a:ext cx="1234951" cy="809839"/>
            </a:xfrm>
            <a:custGeom>
              <a:avLst/>
              <a:gdLst/>
              <a:ahLst/>
              <a:cxnLst/>
              <a:rect l="l" t="t" r="r" b="b"/>
              <a:pathLst>
                <a:path w="1234951" h="809839">
                  <a:moveTo>
                    <a:pt x="39626" y="0"/>
                  </a:moveTo>
                  <a:lnTo>
                    <a:pt x="1195325" y="0"/>
                  </a:lnTo>
                  <a:cubicBezTo>
                    <a:pt x="1205834" y="0"/>
                    <a:pt x="1215913" y="4175"/>
                    <a:pt x="1223345" y="11606"/>
                  </a:cubicBezTo>
                  <a:cubicBezTo>
                    <a:pt x="1230776" y="19038"/>
                    <a:pt x="1234951" y="29117"/>
                    <a:pt x="1234951" y="39626"/>
                  </a:cubicBezTo>
                  <a:lnTo>
                    <a:pt x="1234951" y="770212"/>
                  </a:lnTo>
                  <a:cubicBezTo>
                    <a:pt x="1234951" y="792097"/>
                    <a:pt x="1217210" y="809839"/>
                    <a:pt x="1195325" y="809839"/>
                  </a:cubicBezTo>
                  <a:lnTo>
                    <a:pt x="39626" y="809839"/>
                  </a:lnTo>
                  <a:cubicBezTo>
                    <a:pt x="17741" y="809839"/>
                    <a:pt x="0" y="792097"/>
                    <a:pt x="0" y="770212"/>
                  </a:cubicBezTo>
                  <a:lnTo>
                    <a:pt x="0" y="39626"/>
                  </a:lnTo>
                  <a:cubicBezTo>
                    <a:pt x="0" y="17741"/>
                    <a:pt x="17741" y="0"/>
                    <a:pt x="39626" y="0"/>
                  </a:cubicBez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12" name="TextBox 12"/>
            <p:cNvSpPr txBox="1"/>
            <p:nvPr/>
          </p:nvSpPr>
          <p:spPr>
            <a:xfrm>
              <a:off x="0" y="-104775"/>
              <a:ext cx="1234951" cy="914614"/>
            </a:xfrm>
            <a:prstGeom prst="rect">
              <a:avLst/>
            </a:prstGeom>
          </p:spPr>
          <p:txBody>
            <a:bodyPr lIns="50800" tIns="50800" rIns="50800" bIns="50800" rtlCol="0" anchor="ctr"/>
            <a:lstStyle/>
            <a:p>
              <a:pPr algn="ctr">
                <a:lnSpc>
                  <a:spcPts val="3530"/>
                </a:lnSpc>
              </a:pPr>
            </a:p>
          </p:txBody>
        </p:sp>
      </p:grpSp>
      <p:grpSp>
        <p:nvGrpSpPr>
          <p:cNvPr id="13" name="Group 13"/>
          <p:cNvGrpSpPr/>
          <p:nvPr/>
        </p:nvGrpSpPr>
        <p:grpSpPr>
          <a:xfrm rot="0">
            <a:off x="6810635" y="5696391"/>
            <a:ext cx="4688955" cy="3074857"/>
            <a:chOff x="0" y="0"/>
            <a:chExt cx="1234951" cy="809839"/>
          </a:xfrm>
        </p:grpSpPr>
        <p:sp>
          <p:nvSpPr>
            <p:cNvPr id="14" name="Freeform 14"/>
            <p:cNvSpPr/>
            <p:nvPr/>
          </p:nvSpPr>
          <p:spPr>
            <a:xfrm>
              <a:off x="0" y="0"/>
              <a:ext cx="1234951" cy="809839"/>
            </a:xfrm>
            <a:custGeom>
              <a:avLst/>
              <a:gdLst/>
              <a:ahLst/>
              <a:cxnLst/>
              <a:rect l="l" t="t" r="r" b="b"/>
              <a:pathLst>
                <a:path w="1234951" h="809839">
                  <a:moveTo>
                    <a:pt x="39626" y="0"/>
                  </a:moveTo>
                  <a:lnTo>
                    <a:pt x="1195325" y="0"/>
                  </a:lnTo>
                  <a:cubicBezTo>
                    <a:pt x="1205834" y="0"/>
                    <a:pt x="1215913" y="4175"/>
                    <a:pt x="1223345" y="11606"/>
                  </a:cubicBezTo>
                  <a:cubicBezTo>
                    <a:pt x="1230776" y="19038"/>
                    <a:pt x="1234951" y="29117"/>
                    <a:pt x="1234951" y="39626"/>
                  </a:cubicBezTo>
                  <a:lnTo>
                    <a:pt x="1234951" y="770212"/>
                  </a:lnTo>
                  <a:cubicBezTo>
                    <a:pt x="1234951" y="792097"/>
                    <a:pt x="1217210" y="809839"/>
                    <a:pt x="1195325" y="809839"/>
                  </a:cubicBezTo>
                  <a:lnTo>
                    <a:pt x="39626" y="809839"/>
                  </a:lnTo>
                  <a:cubicBezTo>
                    <a:pt x="17741" y="809839"/>
                    <a:pt x="0" y="792097"/>
                    <a:pt x="0" y="770212"/>
                  </a:cubicBezTo>
                  <a:lnTo>
                    <a:pt x="0" y="39626"/>
                  </a:lnTo>
                  <a:cubicBezTo>
                    <a:pt x="0" y="17741"/>
                    <a:pt x="17741" y="0"/>
                    <a:pt x="39626" y="0"/>
                  </a:cubicBez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15" name="TextBox 15"/>
            <p:cNvSpPr txBox="1"/>
            <p:nvPr/>
          </p:nvSpPr>
          <p:spPr>
            <a:xfrm>
              <a:off x="0" y="-104775"/>
              <a:ext cx="1234951" cy="914614"/>
            </a:xfrm>
            <a:prstGeom prst="rect">
              <a:avLst/>
            </a:prstGeom>
          </p:spPr>
          <p:txBody>
            <a:bodyPr lIns="50800" tIns="50800" rIns="50800" bIns="50800" rtlCol="0" anchor="ctr"/>
            <a:lstStyle/>
            <a:p>
              <a:pPr algn="ctr">
                <a:lnSpc>
                  <a:spcPts val="3530"/>
                </a:lnSpc>
              </a:pPr>
            </a:p>
          </p:txBody>
        </p:sp>
      </p:grpSp>
      <p:grpSp>
        <p:nvGrpSpPr>
          <p:cNvPr id="16" name="Group 16"/>
          <p:cNvGrpSpPr/>
          <p:nvPr/>
        </p:nvGrpSpPr>
        <p:grpSpPr>
          <a:xfrm rot="0">
            <a:off x="12109189" y="5696391"/>
            <a:ext cx="4688955" cy="3074857"/>
            <a:chOff x="0" y="0"/>
            <a:chExt cx="1234951" cy="809839"/>
          </a:xfrm>
        </p:grpSpPr>
        <p:sp>
          <p:nvSpPr>
            <p:cNvPr id="17" name="Freeform 17"/>
            <p:cNvSpPr/>
            <p:nvPr/>
          </p:nvSpPr>
          <p:spPr>
            <a:xfrm>
              <a:off x="0" y="0"/>
              <a:ext cx="1234951" cy="809839"/>
            </a:xfrm>
            <a:custGeom>
              <a:avLst/>
              <a:gdLst/>
              <a:ahLst/>
              <a:cxnLst/>
              <a:rect l="l" t="t" r="r" b="b"/>
              <a:pathLst>
                <a:path w="1234951" h="809839">
                  <a:moveTo>
                    <a:pt x="39626" y="0"/>
                  </a:moveTo>
                  <a:lnTo>
                    <a:pt x="1195325" y="0"/>
                  </a:lnTo>
                  <a:cubicBezTo>
                    <a:pt x="1205834" y="0"/>
                    <a:pt x="1215913" y="4175"/>
                    <a:pt x="1223345" y="11606"/>
                  </a:cubicBezTo>
                  <a:cubicBezTo>
                    <a:pt x="1230776" y="19038"/>
                    <a:pt x="1234951" y="29117"/>
                    <a:pt x="1234951" y="39626"/>
                  </a:cubicBezTo>
                  <a:lnTo>
                    <a:pt x="1234951" y="770212"/>
                  </a:lnTo>
                  <a:cubicBezTo>
                    <a:pt x="1234951" y="792097"/>
                    <a:pt x="1217210" y="809839"/>
                    <a:pt x="1195325" y="809839"/>
                  </a:cubicBezTo>
                  <a:lnTo>
                    <a:pt x="39626" y="809839"/>
                  </a:lnTo>
                  <a:cubicBezTo>
                    <a:pt x="17741" y="809839"/>
                    <a:pt x="0" y="792097"/>
                    <a:pt x="0" y="770212"/>
                  </a:cubicBezTo>
                  <a:lnTo>
                    <a:pt x="0" y="39626"/>
                  </a:lnTo>
                  <a:cubicBezTo>
                    <a:pt x="0" y="17741"/>
                    <a:pt x="17741" y="0"/>
                    <a:pt x="39626" y="0"/>
                  </a:cubicBez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18" name="TextBox 18"/>
            <p:cNvSpPr txBox="1"/>
            <p:nvPr/>
          </p:nvSpPr>
          <p:spPr>
            <a:xfrm>
              <a:off x="0" y="-104775"/>
              <a:ext cx="1234951" cy="914614"/>
            </a:xfrm>
            <a:prstGeom prst="rect">
              <a:avLst/>
            </a:prstGeom>
          </p:spPr>
          <p:txBody>
            <a:bodyPr lIns="50800" tIns="50800" rIns="50800" bIns="50800" rtlCol="0" anchor="ctr"/>
            <a:lstStyle/>
            <a:p>
              <a:pPr algn="ctr">
                <a:lnSpc>
                  <a:spcPts val="3530"/>
                </a:lnSpc>
              </a:pPr>
            </a:p>
          </p:txBody>
        </p:sp>
      </p:grpSp>
      <p:sp>
        <p:nvSpPr>
          <p:cNvPr id="23" name="TextBox 23"/>
          <p:cNvSpPr txBox="1"/>
          <p:nvPr/>
        </p:nvSpPr>
        <p:spPr>
          <a:xfrm>
            <a:off x="1531036" y="1390650"/>
            <a:ext cx="8115300" cy="358775"/>
          </a:xfrm>
          <a:prstGeom prst="rect">
            <a:avLst/>
          </a:prstGeom>
        </p:spPr>
        <p:txBody>
          <a:bodyPr lIns="0" tIns="0" rIns="0" bIns="0" rtlCol="0" anchor="t">
            <a:spAutoFit/>
          </a:bodyPr>
          <a:lstStyle/>
          <a:p>
            <a:pPr algn="just">
              <a:lnSpc>
                <a:spcPts val="2800"/>
              </a:lnSpc>
            </a:pPr>
            <a:r>
              <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需求</a:t>
            </a:r>
            <a:r>
              <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分析</a:t>
            </a:r>
            <a:endPar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25" name="TextBox 25"/>
          <p:cNvSpPr txBox="1"/>
          <p:nvPr/>
        </p:nvSpPr>
        <p:spPr>
          <a:xfrm>
            <a:off x="2101424" y="7048581"/>
            <a:ext cx="3548178" cy="1211580"/>
          </a:xfrm>
          <a:prstGeom prst="rect">
            <a:avLst/>
          </a:prstGeom>
        </p:spPr>
        <p:txBody>
          <a:bodyPr lIns="0" tIns="0" rIns="0" bIns="0" rtlCol="0" anchor="t">
            <a:spAutoFit/>
          </a:bodyPr>
          <a:lstStyle/>
          <a:p>
            <a:pPr algn="ctr">
              <a:lnSpc>
                <a:spcPts val="3150"/>
              </a:lnSpc>
            </a:pPr>
            <a:r>
              <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采用现代化UI设计理念，确保所有功能一目了然，即使是初次使用的新手也能迅速上手。</a:t>
            </a:r>
            <a:endPar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26" name="TextBox 26"/>
          <p:cNvSpPr txBox="1"/>
          <p:nvPr/>
        </p:nvSpPr>
        <p:spPr>
          <a:xfrm>
            <a:off x="2057609" y="6155968"/>
            <a:ext cx="3548178" cy="645795"/>
          </a:xfrm>
          <a:prstGeom prst="rect">
            <a:avLst/>
          </a:prstGeom>
        </p:spPr>
        <p:txBody>
          <a:bodyPr lIns="0" tIns="0" rIns="0" bIns="0" rtlCol="0" anchor="t">
            <a:spAutoFit/>
          </a:bodyPr>
          <a:lstStyle/>
          <a:p>
            <a:pPr algn="ctr">
              <a:lnSpc>
                <a:spcPts val="5040"/>
              </a:lnSpc>
            </a:pPr>
            <a:r>
              <a:rPr lang="en-US" sz="24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简洁直观的用户界面设计</a:t>
            </a:r>
            <a:endParaRPr lang="en-US" sz="24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27" name="TextBox 27"/>
          <p:cNvSpPr txBox="1"/>
          <p:nvPr/>
        </p:nvSpPr>
        <p:spPr>
          <a:xfrm>
            <a:off x="7369911" y="5720358"/>
            <a:ext cx="3548178" cy="1292225"/>
          </a:xfrm>
          <a:prstGeom prst="rect">
            <a:avLst/>
          </a:prstGeom>
        </p:spPr>
        <p:txBody>
          <a:bodyPr lIns="0" tIns="0" rIns="0" bIns="0" rtlCol="0" anchor="t">
            <a:spAutoFit/>
          </a:bodyPr>
          <a:lstStyle/>
          <a:p>
            <a:pPr algn="ctr">
              <a:lnSpc>
                <a:spcPts val="5040"/>
              </a:lnSpc>
            </a:pPr>
            <a:r>
              <a:rPr lang="en-US" sz="24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即时通讯技术支持下的</a:t>
            </a:r>
            <a:endParaRPr lang="en-US" sz="24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a:p>
            <a:pPr algn="ctr">
              <a:lnSpc>
                <a:spcPts val="5040"/>
              </a:lnSpc>
            </a:pPr>
            <a:r>
              <a:rPr lang="en-US" sz="24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实时数据更新</a:t>
            </a:r>
            <a:endParaRPr lang="en-US" sz="24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28" name="TextBox 28"/>
          <p:cNvSpPr txBox="1"/>
          <p:nvPr/>
        </p:nvSpPr>
        <p:spPr>
          <a:xfrm>
            <a:off x="12638398" y="5796558"/>
            <a:ext cx="3548178" cy="645795"/>
          </a:xfrm>
          <a:prstGeom prst="rect">
            <a:avLst/>
          </a:prstGeom>
        </p:spPr>
        <p:txBody>
          <a:bodyPr lIns="0" tIns="0" rIns="0" bIns="0" rtlCol="0" anchor="t">
            <a:spAutoFit/>
          </a:bodyPr>
          <a:lstStyle/>
          <a:p>
            <a:pPr algn="ctr">
              <a:lnSpc>
                <a:spcPts val="5040"/>
              </a:lnSpc>
            </a:pPr>
            <a:r>
              <a:rPr lang="en-US" sz="24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注重细节处理</a:t>
            </a:r>
            <a:endParaRPr lang="en-US" sz="24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29" name="TextBox 29"/>
          <p:cNvSpPr txBox="1"/>
          <p:nvPr/>
        </p:nvSpPr>
        <p:spPr>
          <a:xfrm>
            <a:off x="7381023" y="7179391"/>
            <a:ext cx="3548178" cy="1211580"/>
          </a:xfrm>
          <a:prstGeom prst="rect">
            <a:avLst/>
          </a:prstGeom>
        </p:spPr>
        <p:txBody>
          <a:bodyPr lIns="0" tIns="0" rIns="0" bIns="0" rtlCol="0" anchor="t">
            <a:spAutoFit/>
          </a:bodyPr>
          <a:lstStyle/>
          <a:p>
            <a:pPr algn="ctr">
              <a:lnSpc>
                <a:spcPts val="3150"/>
              </a:lnSpc>
            </a:pPr>
            <a:r>
              <a:rPr lang="en-US" sz="2100">
                <a:solidFill>
                  <a:srgbClr val="000000"/>
                </a:solidFill>
                <a:latin typeface="思源黑体" panose="020B0500000000000000" charset="-122"/>
                <a:ea typeface="思源黑体" panose="020B0500000000000000" charset="-122"/>
                <a:cs typeface="思源黑体" panose="020B0500000000000000" charset="-122"/>
              </a:rPr>
              <a:t>利用先进的物联网技术和大数据分析能力，保证平台上显示的所有信息都是最新最准确的。</a:t>
            </a:r>
            <a:endParaRPr lang="en-US" sz="2100">
              <a:solidFill>
                <a:srgbClr val="000000"/>
              </a:solidFill>
              <a:latin typeface="思源黑体" panose="020B0500000000000000" charset="-122"/>
              <a:ea typeface="思源黑体" panose="020B0500000000000000" charset="-122"/>
              <a:cs typeface="思源黑体" panose="020B0500000000000000" charset="-122"/>
            </a:endParaRPr>
          </a:p>
        </p:txBody>
      </p:sp>
      <p:sp>
        <p:nvSpPr>
          <p:cNvPr id="30" name="TextBox 30"/>
          <p:cNvSpPr txBox="1"/>
          <p:nvPr/>
        </p:nvSpPr>
        <p:spPr>
          <a:xfrm>
            <a:off x="12660622" y="6569791"/>
            <a:ext cx="3548178" cy="2019300"/>
          </a:xfrm>
          <a:prstGeom prst="rect">
            <a:avLst/>
          </a:prstGeom>
        </p:spPr>
        <p:txBody>
          <a:bodyPr lIns="0" tIns="0" rIns="0" bIns="0" rtlCol="0" anchor="t">
            <a:spAutoFit/>
          </a:bodyPr>
          <a:lstStyle/>
          <a:p>
            <a:pPr algn="ctr">
              <a:lnSpc>
                <a:spcPts val="3150"/>
              </a:lnSpc>
            </a:pPr>
            <a:r>
              <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简化操作流程，减少不必要的点击次数；增加个性化设置选项，满足不同用户的特定需求；加强客服团队建设，为用户提供及时有效的帮助和支持。</a:t>
            </a:r>
            <a:endParaRPr lang="en-US" sz="21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sp>
        <p:nvSpPr>
          <p:cNvPr id="32" name="文本框 31"/>
          <p:cNvSpPr txBox="1"/>
          <p:nvPr/>
        </p:nvSpPr>
        <p:spPr>
          <a:xfrm>
            <a:off x="1600200" y="2400300"/>
            <a:ext cx="14979015" cy="2676525"/>
          </a:xfrm>
          <a:prstGeom prst="rect">
            <a:avLst/>
          </a:prstGeom>
          <a:noFill/>
        </p:spPr>
        <p:txBody>
          <a:bodyPr wrap="square" rtlCol="0">
            <a:spAutoFit/>
          </a:bodyPr>
          <a:p>
            <a:r>
              <a:rPr lang="en-US" sz="2800">
                <a:solidFill>
                  <a:srgbClr val="000000"/>
                </a:solidFill>
                <a:latin typeface="思源黑体" panose="020B0500000000000000" charset="-122"/>
                <a:ea typeface="思源黑体" panose="020B0500000000000000" charset="-122"/>
                <a:cs typeface="思源黑体" panose="020B0500000000000000" charset="-122"/>
              </a:rPr>
              <a:t>随着电动汽车的普及，车主们对于充电服务的便捷性和高效性有了更高的期待。用户希望能够轻松地找到距离最近且可用的充电桩，并能够实时查看当前充电桩的状态（如是否空闲、故障情况等）。此外，在使用过程中，用户还希望能随时控制自己的充电进度，比如暂停或调整充电速度等功能。</a:t>
            </a:r>
            <a:endParaRPr lang="en-US" sz="2800">
              <a:solidFill>
                <a:srgbClr val="000000"/>
              </a:solidFill>
              <a:latin typeface="思源黑体" panose="020B0500000000000000" charset="-122"/>
              <a:ea typeface="思源黑体" panose="020B0500000000000000" charset="-122"/>
              <a:cs typeface="思源黑体" panose="020B0500000000000000" charset="-122"/>
            </a:endParaRPr>
          </a:p>
          <a:p>
            <a:r>
              <a:rPr lang="en-US" sz="2800">
                <a:solidFill>
                  <a:srgbClr val="000000"/>
                </a:solidFill>
                <a:latin typeface="思源黑体" panose="020B0500000000000000" charset="-122"/>
                <a:ea typeface="思源黑体" panose="020B0500000000000000" charset="-122"/>
                <a:cs typeface="思源黑体" panose="020B0500000000000000" charset="-122"/>
              </a:rPr>
              <a:t>根据前面的分析，我们提出了一套综合性的解决方案，旨在通过技术创新和服务优化来克服现有难题。具体措施包括但不限于：</a:t>
            </a:r>
            <a:endParaRPr lang="en-US" sz="2800">
              <a:solidFill>
                <a:srgbClr val="000000"/>
              </a:solidFill>
              <a:latin typeface="思源黑体" panose="020B0500000000000000" charset="-122"/>
              <a:ea typeface="思源黑体" panose="020B0500000000000000" charset="-122"/>
              <a:cs typeface="思源黑体" panose="020B0500000000000000" charset="-122"/>
            </a:endParaRPr>
          </a:p>
        </p:txBody>
      </p:sp>
      <p:sp>
        <p:nvSpPr>
          <p:cNvPr id="33" name="AutoShape 15"/>
          <p:cNvSpPr/>
          <p:nvPr/>
        </p:nvSpPr>
        <p:spPr>
          <a:xfrm>
            <a:off x="10744021" y="9813163"/>
            <a:ext cx="3693714" cy="0"/>
          </a:xfrm>
          <a:prstGeom prst="line">
            <a:avLst/>
          </a:prstGeom>
          <a:ln w="28575" cap="flat">
            <a:solidFill>
              <a:schemeClr val="accent3">
                <a:lumMod val="50000"/>
              </a:schemeClr>
            </a:solidFill>
            <a:prstDash val="solid"/>
            <a:headEnd type="none" w="sm" len="sm"/>
            <a:tailEnd type="none" w="sm" len="sm"/>
          </a:ln>
        </p:spPr>
      </p:sp>
      <p:sp>
        <p:nvSpPr>
          <p:cNvPr id="34" name="TextBox 20"/>
          <p:cNvSpPr txBox="1"/>
          <p:nvPr/>
        </p:nvSpPr>
        <p:spPr>
          <a:xfrm>
            <a:off x="14121765" y="9754870"/>
            <a:ext cx="3657600" cy="134620"/>
          </a:xfrm>
          <a:prstGeom prst="rect">
            <a:avLst/>
          </a:prstGeom>
        </p:spPr>
        <p:txBody>
          <a:bodyPr wrap="square" lIns="0" tIns="0" rIns="0" bIns="0" rtlCol="0" anchor="t">
            <a:spAutoFit/>
          </a:bodyPr>
          <a:p>
            <a:pPr algn="r">
              <a:lnSpc>
                <a:spcPts val="1050"/>
              </a:lnSpc>
            </a:pPr>
            <a:r>
              <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e充电 - 移动智能充电应用</a:t>
            </a:r>
            <a:endPar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strips(down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checkerboard(across)">
                                      <p:cBhvr>
                                        <p:cTn id="15" dur="500"/>
                                        <p:tgtEl>
                                          <p:spTgt spid="25"/>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checkerboard(across)">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checkerboard(across)">
                                      <p:cBhvr>
                                        <p:cTn id="23" dur="500"/>
                                        <p:tgtEl>
                                          <p:spTgt spid="13"/>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checkerboard(across)">
                                      <p:cBhvr>
                                        <p:cTn id="26" dur="500"/>
                                        <p:tgtEl>
                                          <p:spTgt spid="27"/>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checkerboard(across)">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checkerboard(across)">
                                      <p:cBhvr>
                                        <p:cTn id="34" dur="500"/>
                                        <p:tgtEl>
                                          <p:spTgt spid="16"/>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checkerboard(across)">
                                      <p:cBhvr>
                                        <p:cTn id="37" dur="500"/>
                                        <p:tgtEl>
                                          <p:spTgt spid="28"/>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checkerboard(across)">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25" grpId="0"/>
      <p:bldP spid="26" grpId="0"/>
      <p:bldP spid="25" grpId="1"/>
      <p:bldP spid="26" grpId="1"/>
      <p:bldP spid="27" grpId="0"/>
      <p:bldP spid="29" grpId="0"/>
      <p:bldP spid="27" grpId="1"/>
      <p:bldP spid="29" grpId="1"/>
      <p:bldP spid="28" grpId="0"/>
      <p:bldP spid="30" grpId="0"/>
      <p:bldP spid="28" grpId="1"/>
      <p:bldP spid="3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p>
          </p:txBody>
        </p:sp>
      </p:grpSp>
      <p:sp>
        <p:nvSpPr>
          <p:cNvPr id="6" name="TextBox 6"/>
          <p:cNvSpPr txBox="1"/>
          <p:nvPr/>
        </p:nvSpPr>
        <p:spPr>
          <a:xfrm>
            <a:off x="1181100" y="4241165"/>
            <a:ext cx="9558655" cy="307340"/>
          </a:xfrm>
          <a:prstGeom prst="rect">
            <a:avLst/>
          </a:prstGeom>
        </p:spPr>
        <p:txBody>
          <a:bodyPr wrap="square" lIns="0" tIns="0" rIns="0" bIns="0" rtlCol="0" anchor="t">
            <a:spAutoFit/>
          </a:bodyPr>
          <a:lstStyle/>
          <a:p>
            <a:pPr algn="just">
              <a:lnSpc>
                <a:spcPts val="2400"/>
              </a:lnSpc>
            </a:pPr>
            <a:r>
              <a:rPr lang="en-US" sz="48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Overview of Main </a:t>
            </a:r>
            <a:r>
              <a:rPr lang="en-US" sz="48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Functions </a:t>
            </a:r>
            <a:endParaRPr lang="en-US" sz="48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7" name="TextBox 7"/>
          <p:cNvSpPr txBox="1"/>
          <p:nvPr/>
        </p:nvSpPr>
        <p:spPr>
          <a:xfrm>
            <a:off x="1028700" y="2912406"/>
            <a:ext cx="8115300" cy="666750"/>
          </a:xfrm>
          <a:prstGeom prst="rect">
            <a:avLst/>
          </a:prstGeom>
        </p:spPr>
        <p:txBody>
          <a:bodyPr lIns="0" tIns="0" rIns="0" bIns="0" rtlCol="0" anchor="t">
            <a:spAutoFit/>
          </a:bodyPr>
          <a:lstStyle/>
          <a:p>
            <a:pPr algn="just">
              <a:lnSpc>
                <a:spcPts val="5200"/>
              </a:lnSpc>
            </a:pPr>
            <a:r>
              <a:rPr lang="zh-CN" altLang="en-US" sz="10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主要功能</a:t>
            </a:r>
            <a:r>
              <a:rPr lang="zh-CN" altLang="en-US" sz="10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概述</a:t>
            </a:r>
            <a:endParaRPr lang="zh-CN" altLang="en-US" sz="10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8" name="TextBox 8"/>
          <p:cNvSpPr txBox="1"/>
          <p:nvPr/>
        </p:nvSpPr>
        <p:spPr>
          <a:xfrm>
            <a:off x="1352343" y="8422620"/>
            <a:ext cx="16495651" cy="1282065"/>
          </a:xfrm>
          <a:prstGeom prst="rect">
            <a:avLst/>
          </a:prstGeom>
        </p:spPr>
        <p:txBody>
          <a:bodyPr lIns="0" tIns="0" rIns="0" bIns="0" rtlCol="0" anchor="t">
            <a:spAutoFit/>
          </a:bodyPr>
          <a:lstStyle/>
          <a:p>
            <a:pPr algn="l">
              <a:lnSpc>
                <a:spcPts val="10000"/>
              </a:lnSpc>
            </a:pPr>
            <a:r>
              <a:rPr lang="en-US" sz="20000">
                <a:solidFill>
                  <a:srgbClr val="FFFFFF">
                    <a:alpha val="60000"/>
                  </a:srgbClr>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E-CHARGE</a:t>
            </a:r>
            <a:endParaRPr lang="en-US" sz="20000">
              <a:solidFill>
                <a:srgbClr val="FFFFFF">
                  <a:alpha val="60000"/>
                </a:srgbClr>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2" name="TextBox 12"/>
          <p:cNvSpPr txBox="1"/>
          <p:nvPr/>
        </p:nvSpPr>
        <p:spPr>
          <a:xfrm>
            <a:off x="1028700" y="1100923"/>
            <a:ext cx="1803264" cy="387350"/>
          </a:xfrm>
          <a:prstGeom prst="rect">
            <a:avLst/>
          </a:prstGeom>
        </p:spPr>
        <p:txBody>
          <a:bodyPr lIns="0" tIns="0" rIns="0" bIns="0" rtlCol="0" anchor="t">
            <a:spAutoFit/>
          </a:bodyPr>
          <a:lstStyle/>
          <a:p>
            <a:pPr algn="l">
              <a:lnSpc>
                <a:spcPts val="3025"/>
              </a:lnSpc>
            </a:pPr>
            <a:r>
              <a:rPr 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PART 03</a:t>
            </a:r>
            <a:endParaRPr 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13" name="AutoShape 13"/>
          <p:cNvSpPr/>
          <p:nvPr/>
        </p:nvSpPr>
        <p:spPr>
          <a:xfrm>
            <a:off x="1028700" y="1746527"/>
            <a:ext cx="9343101" cy="0"/>
          </a:xfrm>
          <a:prstGeom prst="line">
            <a:avLst/>
          </a:prstGeom>
          <a:ln w="28575" cap="flat">
            <a:gradFill>
              <a:gsLst>
                <a:gs pos="0">
                  <a:srgbClr val="000000">
                    <a:alpha val="100000"/>
                  </a:srgbClr>
                </a:gs>
                <a:gs pos="100000">
                  <a:srgbClr val="000000">
                    <a:alpha val="0"/>
                  </a:srgbClr>
                </a:gs>
              </a:gsLst>
              <a:lin ang="0"/>
            </a:gradFill>
            <a:prstDash val="solid"/>
            <a:headEnd type="none" w="sm" len="sm"/>
            <a:tailEnd type="none" w="sm" len="sm"/>
          </a:ln>
        </p:spPr>
      </p:sp>
      <p:sp>
        <p:nvSpPr>
          <p:cNvPr id="14" name="AutoShape 14"/>
          <p:cNvSpPr/>
          <p:nvPr/>
        </p:nvSpPr>
        <p:spPr>
          <a:xfrm>
            <a:off x="1028700" y="5157788"/>
            <a:ext cx="9343101" cy="0"/>
          </a:xfrm>
          <a:prstGeom prst="line">
            <a:avLst/>
          </a:prstGeom>
          <a:ln w="28575" cap="flat">
            <a:gradFill>
              <a:gsLst>
                <a:gs pos="0">
                  <a:srgbClr val="000000">
                    <a:alpha val="100000"/>
                  </a:srgbClr>
                </a:gs>
                <a:gs pos="100000">
                  <a:srgbClr val="000000">
                    <a:alpha val="0"/>
                  </a:srgbClr>
                </a:gs>
              </a:gsLst>
              <a:lin ang="0"/>
            </a:gradFill>
            <a:prstDash val="solid"/>
            <a:headEnd type="none" w="sm" len="sm"/>
            <a:tailEnd type="none" w="sm" len="sm"/>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p>
          </p:txBody>
        </p:sp>
      </p:grpSp>
      <p:sp>
        <p:nvSpPr>
          <p:cNvPr id="6" name="AutoShape 6"/>
          <p:cNvSpPr/>
          <p:nvPr/>
        </p:nvSpPr>
        <p:spPr>
          <a:xfrm flipH="1" flipV="1">
            <a:off x="1064856" y="0"/>
            <a:ext cx="0" cy="2146595"/>
          </a:xfrm>
          <a:prstGeom prst="line">
            <a:avLst/>
          </a:prstGeom>
          <a:ln w="28575" cap="flat">
            <a:gradFill>
              <a:gsLst>
                <a:gs pos="0">
                  <a:srgbClr val="000000">
                    <a:alpha val="0"/>
                  </a:srgbClr>
                </a:gs>
                <a:gs pos="100000">
                  <a:srgbClr val="000000">
                    <a:alpha val="100000"/>
                  </a:srgbClr>
                </a:gs>
              </a:gsLst>
              <a:lin ang="0"/>
            </a:gradFill>
            <a:prstDash val="solid"/>
            <a:headEnd type="none" w="sm" len="sm"/>
            <a:tailEnd type="none" w="sm" len="sm"/>
          </a:ln>
        </p:spPr>
      </p:sp>
      <p:sp>
        <p:nvSpPr>
          <p:cNvPr id="9" name="TextBox 9"/>
          <p:cNvSpPr txBox="1"/>
          <p:nvPr/>
        </p:nvSpPr>
        <p:spPr>
          <a:xfrm>
            <a:off x="1531036" y="1390650"/>
            <a:ext cx="8115300" cy="358775"/>
          </a:xfrm>
          <a:prstGeom prst="rect">
            <a:avLst/>
          </a:prstGeom>
        </p:spPr>
        <p:txBody>
          <a:bodyPr lIns="0" tIns="0" rIns="0" bIns="0" rtlCol="0" anchor="t">
            <a:spAutoFit/>
          </a:bodyPr>
          <a:lstStyle/>
          <a:p>
            <a:pPr algn="just">
              <a:lnSpc>
                <a:spcPts val="2800"/>
              </a:lnSpc>
            </a:pPr>
            <a:r>
              <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主要功能</a:t>
            </a:r>
            <a:r>
              <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概述</a:t>
            </a:r>
            <a:endParaRPr lang="zh-CN" altLang="en-US" sz="56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grpSp>
        <p:nvGrpSpPr>
          <p:cNvPr id="11" name="Group 11"/>
          <p:cNvGrpSpPr/>
          <p:nvPr>
            <p:custDataLst>
              <p:tags r:id="rId2"/>
            </p:custDataLst>
          </p:nvPr>
        </p:nvGrpSpPr>
        <p:grpSpPr>
          <a:xfrm rot="0">
            <a:off x="1531036" y="3819585"/>
            <a:ext cx="5037646" cy="1703639"/>
            <a:chOff x="0" y="0"/>
            <a:chExt cx="6716862" cy="2271519"/>
          </a:xfrm>
        </p:grpSpPr>
        <p:grpSp>
          <p:nvGrpSpPr>
            <p:cNvPr id="12" name="Group 12"/>
            <p:cNvGrpSpPr/>
            <p:nvPr/>
          </p:nvGrpSpPr>
          <p:grpSpPr>
            <a:xfrm rot="5400000">
              <a:off x="2894698" y="-2894698"/>
              <a:ext cx="927466" cy="6716862"/>
              <a:chOff x="0" y="0"/>
              <a:chExt cx="812800" cy="5886433"/>
            </a:xfrm>
          </p:grpSpPr>
          <p:sp>
            <p:nvSpPr>
              <p:cNvPr id="13" name="Freeform 13"/>
              <p:cNvSpPr/>
              <p:nvPr>
                <p:custDataLst>
                  <p:tags r:id="rId3"/>
                </p:custDataLst>
              </p:nvPr>
            </p:nvSpPr>
            <p:spPr>
              <a:xfrm>
                <a:off x="0" y="0"/>
                <a:ext cx="812800" cy="5886433"/>
              </a:xfrm>
              <a:custGeom>
                <a:avLst/>
                <a:gdLst/>
                <a:ahLst/>
                <a:cxnLst/>
                <a:rect l="l" t="t" r="r" b="b"/>
                <a:pathLst>
                  <a:path w="812800" h="5886433">
                    <a:moveTo>
                      <a:pt x="406400" y="0"/>
                    </a:moveTo>
                    <a:lnTo>
                      <a:pt x="406400" y="0"/>
                    </a:lnTo>
                    <a:cubicBezTo>
                      <a:pt x="630849" y="0"/>
                      <a:pt x="812800" y="181951"/>
                      <a:pt x="812800" y="406400"/>
                    </a:cubicBezTo>
                    <a:lnTo>
                      <a:pt x="812800" y="5480033"/>
                    </a:lnTo>
                    <a:cubicBezTo>
                      <a:pt x="812800" y="5587817"/>
                      <a:pt x="769983" y="5691186"/>
                      <a:pt x="693768" y="5767401"/>
                    </a:cubicBezTo>
                    <a:cubicBezTo>
                      <a:pt x="617553" y="5843616"/>
                      <a:pt x="514184" y="5886433"/>
                      <a:pt x="406400" y="5886433"/>
                    </a:cubicBezTo>
                    <a:lnTo>
                      <a:pt x="406400" y="5886433"/>
                    </a:lnTo>
                    <a:cubicBezTo>
                      <a:pt x="181951" y="5886433"/>
                      <a:pt x="0" y="5704482"/>
                      <a:pt x="0" y="5480033"/>
                    </a:cubicBezTo>
                    <a:lnTo>
                      <a:pt x="0" y="406400"/>
                    </a:lnTo>
                    <a:cubicBezTo>
                      <a:pt x="0" y="181951"/>
                      <a:pt x="181951" y="0"/>
                      <a:pt x="406400" y="0"/>
                    </a:cubicBezTo>
                    <a:close/>
                  </a:path>
                </a:pathLst>
              </a:custGeom>
              <a:gradFill rotWithShape="1">
                <a:gsLst>
                  <a:gs pos="0">
                    <a:srgbClr val="62AF40">
                      <a:alpha val="0"/>
                    </a:srgbClr>
                  </a:gs>
                  <a:gs pos="33333">
                    <a:srgbClr val="62AF40">
                      <a:alpha val="40000"/>
                    </a:srgbClr>
                  </a:gs>
                  <a:gs pos="66667">
                    <a:srgbClr val="62AF40">
                      <a:alpha val="75000"/>
                    </a:srgbClr>
                  </a:gs>
                  <a:gs pos="100000">
                    <a:srgbClr val="62AF40">
                      <a:alpha val="75000"/>
                    </a:srgbClr>
                  </a:gs>
                </a:gsLst>
                <a:lin ang="5400000"/>
              </a:gradFill>
              <a:ln w="19050" cap="rnd">
                <a:gradFill>
                  <a:gsLst>
                    <a:gs pos="0">
                      <a:srgbClr val="FFFFFF">
                        <a:alpha val="0"/>
                      </a:srgbClr>
                    </a:gs>
                    <a:gs pos="33333">
                      <a:srgbClr val="FFFFFF">
                        <a:alpha val="89500"/>
                      </a:srgbClr>
                    </a:gs>
                    <a:gs pos="66667">
                      <a:srgbClr val="FFFFFF">
                        <a:alpha val="89500"/>
                      </a:srgbClr>
                    </a:gs>
                    <a:gs pos="100000">
                      <a:srgbClr val="FFFFFF">
                        <a:alpha val="100000"/>
                      </a:srgbClr>
                    </a:gs>
                  </a:gsLst>
                  <a:lin ang="5400000"/>
                </a:gradFill>
                <a:prstDash val="solid"/>
                <a:round/>
              </a:ln>
            </p:spPr>
          </p:sp>
          <p:sp>
            <p:nvSpPr>
              <p:cNvPr id="14" name="TextBox 14"/>
              <p:cNvSpPr txBox="1"/>
              <p:nvPr/>
            </p:nvSpPr>
            <p:spPr>
              <a:xfrm>
                <a:off x="0" y="-104775"/>
                <a:ext cx="812800" cy="5991208"/>
              </a:xfrm>
              <a:prstGeom prst="rect">
                <a:avLst/>
              </a:prstGeom>
            </p:spPr>
            <p:txBody>
              <a:bodyPr lIns="50800" tIns="50800" rIns="50800" bIns="50800" rtlCol="0" anchor="ctr"/>
              <a:lstStyle/>
              <a:p>
                <a:pPr marL="0" lvl="0" indent="0" algn="ctr">
                  <a:lnSpc>
                    <a:spcPts val="3530"/>
                  </a:lnSpc>
                  <a:spcBef>
                    <a:spcPct val="0"/>
                  </a:spcBef>
                </a:pPr>
              </a:p>
            </p:txBody>
          </p:sp>
        </p:grpSp>
        <p:sp>
          <p:nvSpPr>
            <p:cNvPr id="15" name="TextBox 15"/>
            <p:cNvSpPr txBox="1"/>
            <p:nvPr>
              <p:custDataLst>
                <p:tags r:id="rId4"/>
              </p:custDataLst>
            </p:nvPr>
          </p:nvSpPr>
          <p:spPr>
            <a:xfrm>
              <a:off x="862946" y="28123"/>
              <a:ext cx="4730903" cy="861060"/>
            </a:xfrm>
            <a:prstGeom prst="rect">
              <a:avLst/>
            </a:prstGeom>
          </p:spPr>
          <p:txBody>
            <a:bodyPr lIns="0" tIns="0" rIns="0" bIns="0" rtlCol="0" anchor="t">
              <a:spAutoFit/>
            </a:bodyPr>
            <a:lstStyle/>
            <a:p>
              <a:pPr algn="l">
                <a:lnSpc>
                  <a:spcPts val="5040"/>
                </a:lnSpc>
              </a:pPr>
              <a:r>
                <a:rPr lang="en-US" sz="32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用户注册和登录</a:t>
              </a:r>
              <a:endParaRPr lang="en-US" sz="32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16" name="TextBox 16"/>
            <p:cNvSpPr txBox="1"/>
            <p:nvPr>
              <p:custDataLst>
                <p:tags r:id="rId5"/>
              </p:custDataLst>
            </p:nvPr>
          </p:nvSpPr>
          <p:spPr>
            <a:xfrm>
              <a:off x="877762" y="1194559"/>
              <a:ext cx="5314163" cy="1076960"/>
            </a:xfrm>
            <a:prstGeom prst="rect">
              <a:avLst/>
            </a:prstGeom>
          </p:spPr>
          <p:txBody>
            <a:bodyPr lIns="0" tIns="0" rIns="0" bIns="0" rtlCol="0" anchor="t">
              <a:spAutoFit/>
            </a:bodyPr>
            <a:lstStyle/>
            <a:p>
              <a:pPr algn="l">
                <a:lnSpc>
                  <a:spcPts val="3150"/>
                </a:lnSpc>
              </a:pPr>
              <a:r>
                <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简洁的登录界面，用户输入车牌号和密码快速登录。</a:t>
              </a:r>
              <a:endPar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grpSp>
      <p:grpSp>
        <p:nvGrpSpPr>
          <p:cNvPr id="17" name="Group 17"/>
          <p:cNvGrpSpPr/>
          <p:nvPr>
            <p:custDataLst>
              <p:tags r:id="rId6"/>
            </p:custDataLst>
          </p:nvPr>
        </p:nvGrpSpPr>
        <p:grpSpPr>
          <a:xfrm rot="0">
            <a:off x="1531036" y="6846561"/>
            <a:ext cx="5037646" cy="1299845"/>
            <a:chOff x="0" y="0"/>
            <a:chExt cx="6716862" cy="1733127"/>
          </a:xfrm>
        </p:grpSpPr>
        <p:grpSp>
          <p:nvGrpSpPr>
            <p:cNvPr id="18" name="Group 18"/>
            <p:cNvGrpSpPr/>
            <p:nvPr/>
          </p:nvGrpSpPr>
          <p:grpSpPr>
            <a:xfrm rot="5400000">
              <a:off x="2894698" y="-2894698"/>
              <a:ext cx="927466" cy="6716862"/>
              <a:chOff x="0" y="0"/>
              <a:chExt cx="812800" cy="5886433"/>
            </a:xfrm>
          </p:grpSpPr>
          <p:sp>
            <p:nvSpPr>
              <p:cNvPr id="19" name="Freeform 19"/>
              <p:cNvSpPr/>
              <p:nvPr>
                <p:custDataLst>
                  <p:tags r:id="rId7"/>
                </p:custDataLst>
              </p:nvPr>
            </p:nvSpPr>
            <p:spPr>
              <a:xfrm>
                <a:off x="0" y="0"/>
                <a:ext cx="812800" cy="5886433"/>
              </a:xfrm>
              <a:custGeom>
                <a:avLst/>
                <a:gdLst/>
                <a:ahLst/>
                <a:cxnLst/>
                <a:rect l="l" t="t" r="r" b="b"/>
                <a:pathLst>
                  <a:path w="812800" h="5886433">
                    <a:moveTo>
                      <a:pt x="406400" y="0"/>
                    </a:moveTo>
                    <a:lnTo>
                      <a:pt x="406400" y="0"/>
                    </a:lnTo>
                    <a:cubicBezTo>
                      <a:pt x="630849" y="0"/>
                      <a:pt x="812800" y="181951"/>
                      <a:pt x="812800" y="406400"/>
                    </a:cubicBezTo>
                    <a:lnTo>
                      <a:pt x="812800" y="5480033"/>
                    </a:lnTo>
                    <a:cubicBezTo>
                      <a:pt x="812800" y="5587817"/>
                      <a:pt x="769983" y="5691186"/>
                      <a:pt x="693768" y="5767401"/>
                    </a:cubicBezTo>
                    <a:cubicBezTo>
                      <a:pt x="617553" y="5843616"/>
                      <a:pt x="514184" y="5886433"/>
                      <a:pt x="406400" y="5886433"/>
                    </a:cubicBezTo>
                    <a:lnTo>
                      <a:pt x="406400" y="5886433"/>
                    </a:lnTo>
                    <a:cubicBezTo>
                      <a:pt x="181951" y="5886433"/>
                      <a:pt x="0" y="5704482"/>
                      <a:pt x="0" y="5480033"/>
                    </a:cubicBezTo>
                    <a:lnTo>
                      <a:pt x="0" y="406400"/>
                    </a:lnTo>
                    <a:cubicBezTo>
                      <a:pt x="0" y="181951"/>
                      <a:pt x="181951" y="0"/>
                      <a:pt x="406400" y="0"/>
                    </a:cubicBezTo>
                    <a:close/>
                  </a:path>
                </a:pathLst>
              </a:custGeom>
              <a:gradFill rotWithShape="1">
                <a:gsLst>
                  <a:gs pos="0">
                    <a:srgbClr val="62AF40">
                      <a:alpha val="0"/>
                    </a:srgbClr>
                  </a:gs>
                  <a:gs pos="33333">
                    <a:srgbClr val="62AF40">
                      <a:alpha val="40000"/>
                    </a:srgbClr>
                  </a:gs>
                  <a:gs pos="66667">
                    <a:srgbClr val="62AF40">
                      <a:alpha val="75000"/>
                    </a:srgbClr>
                  </a:gs>
                  <a:gs pos="100000">
                    <a:srgbClr val="62AF40">
                      <a:alpha val="75000"/>
                    </a:srgbClr>
                  </a:gs>
                </a:gsLst>
                <a:lin ang="5400000"/>
              </a:gradFill>
              <a:ln w="19050" cap="rnd">
                <a:gradFill>
                  <a:gsLst>
                    <a:gs pos="0">
                      <a:srgbClr val="FFFFFF">
                        <a:alpha val="0"/>
                      </a:srgbClr>
                    </a:gs>
                    <a:gs pos="33333">
                      <a:srgbClr val="FFFFFF">
                        <a:alpha val="89500"/>
                      </a:srgbClr>
                    </a:gs>
                    <a:gs pos="66667">
                      <a:srgbClr val="FFFFFF">
                        <a:alpha val="89500"/>
                      </a:srgbClr>
                    </a:gs>
                    <a:gs pos="100000">
                      <a:srgbClr val="FFFFFF">
                        <a:alpha val="100000"/>
                      </a:srgbClr>
                    </a:gs>
                  </a:gsLst>
                  <a:lin ang="5400000"/>
                </a:gradFill>
                <a:prstDash val="solid"/>
                <a:round/>
              </a:ln>
            </p:spPr>
          </p:sp>
          <p:sp>
            <p:nvSpPr>
              <p:cNvPr id="20" name="TextBox 20"/>
              <p:cNvSpPr txBox="1"/>
              <p:nvPr/>
            </p:nvSpPr>
            <p:spPr>
              <a:xfrm>
                <a:off x="0" y="-104775"/>
                <a:ext cx="812800" cy="5991208"/>
              </a:xfrm>
              <a:prstGeom prst="rect">
                <a:avLst/>
              </a:prstGeom>
            </p:spPr>
            <p:txBody>
              <a:bodyPr lIns="50800" tIns="50800" rIns="50800" bIns="50800" rtlCol="0" anchor="ctr"/>
              <a:lstStyle/>
              <a:p>
                <a:pPr marL="0" lvl="0" indent="0" algn="ctr">
                  <a:lnSpc>
                    <a:spcPts val="3530"/>
                  </a:lnSpc>
                  <a:spcBef>
                    <a:spcPct val="0"/>
                  </a:spcBef>
                </a:pPr>
              </a:p>
            </p:txBody>
          </p:sp>
        </p:grpSp>
        <p:sp>
          <p:nvSpPr>
            <p:cNvPr id="21" name="TextBox 21"/>
            <p:cNvSpPr txBox="1"/>
            <p:nvPr>
              <p:custDataLst>
                <p:tags r:id="rId8"/>
              </p:custDataLst>
            </p:nvPr>
          </p:nvSpPr>
          <p:spPr>
            <a:xfrm>
              <a:off x="877762" y="28123"/>
              <a:ext cx="4730903" cy="861060"/>
            </a:xfrm>
            <a:prstGeom prst="rect">
              <a:avLst/>
            </a:prstGeom>
          </p:spPr>
          <p:txBody>
            <a:bodyPr lIns="0" tIns="0" rIns="0" bIns="0" rtlCol="0" anchor="t">
              <a:spAutoFit/>
            </a:bodyPr>
            <a:lstStyle/>
            <a:p>
              <a:pPr algn="l">
                <a:lnSpc>
                  <a:spcPts val="5040"/>
                </a:lnSpc>
              </a:pPr>
              <a:r>
                <a:rPr lang="en-US" sz="32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充电控制</a:t>
              </a:r>
              <a:endParaRPr lang="en-US" sz="32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22" name="TextBox 22"/>
            <p:cNvSpPr txBox="1"/>
            <p:nvPr>
              <p:custDataLst>
                <p:tags r:id="rId9"/>
              </p:custDataLst>
            </p:nvPr>
          </p:nvSpPr>
          <p:spPr>
            <a:xfrm>
              <a:off x="413173" y="1194647"/>
              <a:ext cx="5793741" cy="538480"/>
            </a:xfrm>
            <a:prstGeom prst="rect">
              <a:avLst/>
            </a:prstGeom>
          </p:spPr>
          <p:txBody>
            <a:bodyPr wrap="square" lIns="0" tIns="0" rIns="0" bIns="0" rtlCol="0" anchor="t">
              <a:spAutoFit/>
            </a:bodyPr>
            <a:lstStyle/>
            <a:p>
              <a:pPr algn="l">
                <a:lnSpc>
                  <a:spcPts val="3150"/>
                </a:lnSpc>
              </a:pPr>
              <a:r>
                <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用户可实时查看和控制充电进度。</a:t>
              </a:r>
              <a:endPar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grpSp>
      <p:grpSp>
        <p:nvGrpSpPr>
          <p:cNvPr id="23" name="Group 23"/>
          <p:cNvGrpSpPr/>
          <p:nvPr>
            <p:custDataLst>
              <p:tags r:id="rId10"/>
            </p:custDataLst>
          </p:nvPr>
        </p:nvGrpSpPr>
        <p:grpSpPr>
          <a:xfrm rot="0">
            <a:off x="11619686" y="3728906"/>
            <a:ext cx="5037646" cy="1703639"/>
            <a:chOff x="0" y="0"/>
            <a:chExt cx="6716862" cy="2271519"/>
          </a:xfrm>
        </p:grpSpPr>
        <p:grpSp>
          <p:nvGrpSpPr>
            <p:cNvPr id="24" name="Group 24"/>
            <p:cNvGrpSpPr/>
            <p:nvPr/>
          </p:nvGrpSpPr>
          <p:grpSpPr>
            <a:xfrm rot="-5400000">
              <a:off x="2894698" y="-2894698"/>
              <a:ext cx="927466" cy="6716862"/>
              <a:chOff x="0" y="0"/>
              <a:chExt cx="812800" cy="5886433"/>
            </a:xfrm>
          </p:grpSpPr>
          <p:sp>
            <p:nvSpPr>
              <p:cNvPr id="25" name="Freeform 25"/>
              <p:cNvSpPr/>
              <p:nvPr>
                <p:custDataLst>
                  <p:tags r:id="rId11"/>
                </p:custDataLst>
              </p:nvPr>
            </p:nvSpPr>
            <p:spPr>
              <a:xfrm>
                <a:off x="0" y="0"/>
                <a:ext cx="812800" cy="5886433"/>
              </a:xfrm>
              <a:custGeom>
                <a:avLst/>
                <a:gdLst/>
                <a:ahLst/>
                <a:cxnLst/>
                <a:rect l="l" t="t" r="r" b="b"/>
                <a:pathLst>
                  <a:path w="812800" h="5886433">
                    <a:moveTo>
                      <a:pt x="406400" y="0"/>
                    </a:moveTo>
                    <a:lnTo>
                      <a:pt x="406400" y="0"/>
                    </a:lnTo>
                    <a:cubicBezTo>
                      <a:pt x="630849" y="0"/>
                      <a:pt x="812800" y="181951"/>
                      <a:pt x="812800" y="406400"/>
                    </a:cubicBezTo>
                    <a:lnTo>
                      <a:pt x="812800" y="5480033"/>
                    </a:lnTo>
                    <a:cubicBezTo>
                      <a:pt x="812800" y="5587817"/>
                      <a:pt x="769983" y="5691186"/>
                      <a:pt x="693768" y="5767401"/>
                    </a:cubicBezTo>
                    <a:cubicBezTo>
                      <a:pt x="617553" y="5843616"/>
                      <a:pt x="514184" y="5886433"/>
                      <a:pt x="406400" y="5886433"/>
                    </a:cubicBezTo>
                    <a:lnTo>
                      <a:pt x="406400" y="5886433"/>
                    </a:lnTo>
                    <a:cubicBezTo>
                      <a:pt x="181951" y="5886433"/>
                      <a:pt x="0" y="5704482"/>
                      <a:pt x="0" y="5480033"/>
                    </a:cubicBezTo>
                    <a:lnTo>
                      <a:pt x="0" y="406400"/>
                    </a:lnTo>
                    <a:cubicBezTo>
                      <a:pt x="0" y="181951"/>
                      <a:pt x="181951" y="0"/>
                      <a:pt x="406400" y="0"/>
                    </a:cubicBezTo>
                    <a:close/>
                  </a:path>
                </a:pathLst>
              </a:custGeom>
              <a:gradFill rotWithShape="1">
                <a:gsLst>
                  <a:gs pos="0">
                    <a:srgbClr val="62AF40">
                      <a:alpha val="0"/>
                    </a:srgbClr>
                  </a:gs>
                  <a:gs pos="33333">
                    <a:srgbClr val="62AF40">
                      <a:alpha val="40000"/>
                    </a:srgbClr>
                  </a:gs>
                  <a:gs pos="66667">
                    <a:srgbClr val="62AF40">
                      <a:alpha val="75000"/>
                    </a:srgbClr>
                  </a:gs>
                  <a:gs pos="100000">
                    <a:srgbClr val="62AF40">
                      <a:alpha val="75000"/>
                    </a:srgbClr>
                  </a:gs>
                </a:gsLst>
                <a:lin ang="5400000"/>
              </a:gradFill>
              <a:ln w="19050" cap="rnd">
                <a:gradFill>
                  <a:gsLst>
                    <a:gs pos="0">
                      <a:srgbClr val="FFFFFF">
                        <a:alpha val="0"/>
                      </a:srgbClr>
                    </a:gs>
                    <a:gs pos="33333">
                      <a:srgbClr val="FFFFFF">
                        <a:alpha val="89500"/>
                      </a:srgbClr>
                    </a:gs>
                    <a:gs pos="66667">
                      <a:srgbClr val="FFFFFF">
                        <a:alpha val="89500"/>
                      </a:srgbClr>
                    </a:gs>
                    <a:gs pos="100000">
                      <a:srgbClr val="FFFFFF">
                        <a:alpha val="100000"/>
                      </a:srgbClr>
                    </a:gs>
                  </a:gsLst>
                  <a:lin ang="5400000"/>
                </a:gradFill>
                <a:prstDash val="solid"/>
                <a:round/>
              </a:ln>
            </p:spPr>
          </p:sp>
          <p:sp>
            <p:nvSpPr>
              <p:cNvPr id="26" name="TextBox 26"/>
              <p:cNvSpPr txBox="1"/>
              <p:nvPr/>
            </p:nvSpPr>
            <p:spPr>
              <a:xfrm>
                <a:off x="0" y="-104775"/>
                <a:ext cx="812800" cy="5991208"/>
              </a:xfrm>
              <a:prstGeom prst="rect">
                <a:avLst/>
              </a:prstGeom>
            </p:spPr>
            <p:txBody>
              <a:bodyPr lIns="50800" tIns="50800" rIns="50800" bIns="50800" rtlCol="0" anchor="ctr"/>
              <a:lstStyle/>
              <a:p>
                <a:pPr marL="0" lvl="0" indent="0" algn="ctr">
                  <a:lnSpc>
                    <a:spcPts val="3530"/>
                  </a:lnSpc>
                  <a:spcBef>
                    <a:spcPct val="0"/>
                  </a:spcBef>
                </a:pPr>
              </a:p>
            </p:txBody>
          </p:sp>
        </p:grpSp>
        <p:sp>
          <p:nvSpPr>
            <p:cNvPr id="27" name="TextBox 27"/>
            <p:cNvSpPr txBox="1"/>
            <p:nvPr>
              <p:custDataLst>
                <p:tags r:id="rId12"/>
              </p:custDataLst>
            </p:nvPr>
          </p:nvSpPr>
          <p:spPr>
            <a:xfrm>
              <a:off x="862946" y="28123"/>
              <a:ext cx="4730903" cy="861060"/>
            </a:xfrm>
            <a:prstGeom prst="rect">
              <a:avLst/>
            </a:prstGeom>
          </p:spPr>
          <p:txBody>
            <a:bodyPr lIns="0" tIns="0" rIns="0" bIns="0" rtlCol="0" anchor="t">
              <a:spAutoFit/>
            </a:bodyPr>
            <a:lstStyle/>
            <a:p>
              <a:pPr algn="r">
                <a:lnSpc>
                  <a:spcPts val="5040"/>
                </a:lnSpc>
              </a:pPr>
              <a:r>
                <a:rPr lang="en-US" sz="32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充电桩信息展示</a:t>
              </a:r>
              <a:endParaRPr lang="en-US" sz="32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28" name="TextBox 28"/>
            <p:cNvSpPr txBox="1"/>
            <p:nvPr>
              <p:custDataLst>
                <p:tags r:id="rId13"/>
              </p:custDataLst>
            </p:nvPr>
          </p:nvSpPr>
          <p:spPr>
            <a:xfrm>
              <a:off x="877762" y="1194559"/>
              <a:ext cx="5314163" cy="1076960"/>
            </a:xfrm>
            <a:prstGeom prst="rect">
              <a:avLst/>
            </a:prstGeom>
          </p:spPr>
          <p:txBody>
            <a:bodyPr lIns="0" tIns="0" rIns="0" bIns="0" rtlCol="0" anchor="t">
              <a:spAutoFit/>
            </a:bodyPr>
            <a:lstStyle/>
            <a:p>
              <a:pPr algn="r">
                <a:lnSpc>
                  <a:spcPts val="3150"/>
                </a:lnSpc>
              </a:pPr>
              <a:r>
                <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展示充电桩的状态、价格和位置，方便用户快速选择。</a:t>
              </a:r>
              <a:endPar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grpSp>
      <p:grpSp>
        <p:nvGrpSpPr>
          <p:cNvPr id="29" name="Group 29"/>
          <p:cNvGrpSpPr/>
          <p:nvPr>
            <p:custDataLst>
              <p:tags r:id="rId14"/>
            </p:custDataLst>
          </p:nvPr>
        </p:nvGrpSpPr>
        <p:grpSpPr>
          <a:xfrm rot="0">
            <a:off x="11605716" y="6846561"/>
            <a:ext cx="5051616" cy="1299845"/>
            <a:chOff x="-18627" y="0"/>
            <a:chExt cx="6735489" cy="1733127"/>
          </a:xfrm>
        </p:grpSpPr>
        <p:grpSp>
          <p:nvGrpSpPr>
            <p:cNvPr id="30" name="Group 30"/>
            <p:cNvGrpSpPr/>
            <p:nvPr/>
          </p:nvGrpSpPr>
          <p:grpSpPr>
            <a:xfrm rot="-5400000">
              <a:off x="2894698" y="-2894698"/>
              <a:ext cx="927466" cy="6716862"/>
              <a:chOff x="0" y="0"/>
              <a:chExt cx="812800" cy="5886433"/>
            </a:xfrm>
          </p:grpSpPr>
          <p:sp>
            <p:nvSpPr>
              <p:cNvPr id="31" name="Freeform 31"/>
              <p:cNvSpPr/>
              <p:nvPr>
                <p:custDataLst>
                  <p:tags r:id="rId15"/>
                </p:custDataLst>
              </p:nvPr>
            </p:nvSpPr>
            <p:spPr>
              <a:xfrm>
                <a:off x="0" y="0"/>
                <a:ext cx="812800" cy="5886433"/>
              </a:xfrm>
              <a:custGeom>
                <a:avLst/>
                <a:gdLst/>
                <a:ahLst/>
                <a:cxnLst/>
                <a:rect l="l" t="t" r="r" b="b"/>
                <a:pathLst>
                  <a:path w="812800" h="5886433">
                    <a:moveTo>
                      <a:pt x="406400" y="0"/>
                    </a:moveTo>
                    <a:lnTo>
                      <a:pt x="406400" y="0"/>
                    </a:lnTo>
                    <a:cubicBezTo>
                      <a:pt x="630849" y="0"/>
                      <a:pt x="812800" y="181951"/>
                      <a:pt x="812800" y="406400"/>
                    </a:cubicBezTo>
                    <a:lnTo>
                      <a:pt x="812800" y="5480033"/>
                    </a:lnTo>
                    <a:cubicBezTo>
                      <a:pt x="812800" y="5587817"/>
                      <a:pt x="769983" y="5691186"/>
                      <a:pt x="693768" y="5767401"/>
                    </a:cubicBezTo>
                    <a:cubicBezTo>
                      <a:pt x="617553" y="5843616"/>
                      <a:pt x="514184" y="5886433"/>
                      <a:pt x="406400" y="5886433"/>
                    </a:cubicBezTo>
                    <a:lnTo>
                      <a:pt x="406400" y="5886433"/>
                    </a:lnTo>
                    <a:cubicBezTo>
                      <a:pt x="181951" y="5886433"/>
                      <a:pt x="0" y="5704482"/>
                      <a:pt x="0" y="5480033"/>
                    </a:cubicBezTo>
                    <a:lnTo>
                      <a:pt x="0" y="406400"/>
                    </a:lnTo>
                    <a:cubicBezTo>
                      <a:pt x="0" y="181951"/>
                      <a:pt x="181951" y="0"/>
                      <a:pt x="406400" y="0"/>
                    </a:cubicBezTo>
                    <a:close/>
                  </a:path>
                </a:pathLst>
              </a:custGeom>
              <a:gradFill rotWithShape="1">
                <a:gsLst>
                  <a:gs pos="0">
                    <a:srgbClr val="62AF40">
                      <a:alpha val="0"/>
                    </a:srgbClr>
                  </a:gs>
                  <a:gs pos="33333">
                    <a:srgbClr val="62AF40">
                      <a:alpha val="40000"/>
                    </a:srgbClr>
                  </a:gs>
                  <a:gs pos="66667">
                    <a:srgbClr val="62AF40">
                      <a:alpha val="75000"/>
                    </a:srgbClr>
                  </a:gs>
                  <a:gs pos="100000">
                    <a:srgbClr val="62AF40">
                      <a:alpha val="75000"/>
                    </a:srgbClr>
                  </a:gs>
                </a:gsLst>
                <a:lin ang="5400000"/>
              </a:gradFill>
              <a:ln w="19050" cap="rnd">
                <a:gradFill>
                  <a:gsLst>
                    <a:gs pos="0">
                      <a:srgbClr val="FFFFFF">
                        <a:alpha val="0"/>
                      </a:srgbClr>
                    </a:gs>
                    <a:gs pos="33333">
                      <a:srgbClr val="FFFFFF">
                        <a:alpha val="89500"/>
                      </a:srgbClr>
                    </a:gs>
                    <a:gs pos="66667">
                      <a:srgbClr val="FFFFFF">
                        <a:alpha val="89500"/>
                      </a:srgbClr>
                    </a:gs>
                    <a:gs pos="100000">
                      <a:srgbClr val="FFFFFF">
                        <a:alpha val="100000"/>
                      </a:srgbClr>
                    </a:gs>
                  </a:gsLst>
                  <a:lin ang="5400000"/>
                </a:gradFill>
                <a:prstDash val="solid"/>
                <a:round/>
              </a:ln>
            </p:spPr>
          </p:sp>
          <p:sp>
            <p:nvSpPr>
              <p:cNvPr id="32" name="TextBox 32"/>
              <p:cNvSpPr txBox="1"/>
              <p:nvPr/>
            </p:nvSpPr>
            <p:spPr>
              <a:xfrm>
                <a:off x="0" y="-104775"/>
                <a:ext cx="812800" cy="5991208"/>
              </a:xfrm>
              <a:prstGeom prst="rect">
                <a:avLst/>
              </a:prstGeom>
            </p:spPr>
            <p:txBody>
              <a:bodyPr lIns="50800" tIns="50800" rIns="50800" bIns="50800" rtlCol="0" anchor="ctr"/>
              <a:lstStyle/>
              <a:p>
                <a:pPr marL="0" lvl="0" indent="0" algn="ctr">
                  <a:lnSpc>
                    <a:spcPts val="3530"/>
                  </a:lnSpc>
                  <a:spcBef>
                    <a:spcPct val="0"/>
                  </a:spcBef>
                </a:pPr>
              </a:p>
            </p:txBody>
          </p:sp>
        </p:grpSp>
        <p:sp>
          <p:nvSpPr>
            <p:cNvPr id="33" name="TextBox 33"/>
            <p:cNvSpPr txBox="1"/>
            <p:nvPr>
              <p:custDataLst>
                <p:tags r:id="rId16"/>
              </p:custDataLst>
            </p:nvPr>
          </p:nvSpPr>
          <p:spPr>
            <a:xfrm>
              <a:off x="862946" y="28123"/>
              <a:ext cx="4730903" cy="861060"/>
            </a:xfrm>
            <a:prstGeom prst="rect">
              <a:avLst/>
            </a:prstGeom>
          </p:spPr>
          <p:txBody>
            <a:bodyPr lIns="0" tIns="0" rIns="0" bIns="0" rtlCol="0" anchor="t">
              <a:spAutoFit/>
            </a:bodyPr>
            <a:lstStyle/>
            <a:p>
              <a:pPr algn="r">
                <a:lnSpc>
                  <a:spcPts val="5040"/>
                </a:lnSpc>
              </a:pPr>
              <a:r>
                <a:rPr lang="en-US" sz="32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流畅的动画效果</a:t>
              </a:r>
              <a:endParaRPr lang="en-US" sz="3200" b="1">
                <a:solidFill>
                  <a:srgbClr val="FFFFFF"/>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34" name="TextBox 34"/>
            <p:cNvSpPr txBox="1"/>
            <p:nvPr>
              <p:custDataLst>
                <p:tags r:id="rId17"/>
              </p:custDataLst>
            </p:nvPr>
          </p:nvSpPr>
          <p:spPr>
            <a:xfrm>
              <a:off x="-18627" y="1194647"/>
              <a:ext cx="6439747" cy="538480"/>
            </a:xfrm>
            <a:prstGeom prst="rect">
              <a:avLst/>
            </a:prstGeom>
          </p:spPr>
          <p:txBody>
            <a:bodyPr wrap="square" lIns="0" tIns="0" rIns="0" bIns="0" rtlCol="0" anchor="t">
              <a:spAutoFit/>
            </a:bodyPr>
            <a:lstStyle/>
            <a:p>
              <a:pPr algn="r">
                <a:lnSpc>
                  <a:spcPts val="3150"/>
                </a:lnSpc>
              </a:pPr>
              <a:r>
                <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rPr>
                <a:t>提升用户在交互过程中的视觉体验。</a:t>
              </a:r>
              <a:endParaRPr lang="en-US" sz="2400">
                <a:solidFill>
                  <a:srgbClr val="000000"/>
                </a:solidFill>
                <a:latin typeface="思源黑体" panose="020B0500000000000000" charset="-122"/>
                <a:ea typeface="思源黑体" panose="020B0500000000000000" charset="-122"/>
                <a:cs typeface="思源黑体" panose="020B0500000000000000" charset="-122"/>
                <a:sym typeface="思源黑体" panose="020B0500000000000000" charset="-122"/>
              </a:endParaRPr>
            </a:p>
          </p:txBody>
        </p:sp>
      </p:grpSp>
      <p:grpSp>
        <p:nvGrpSpPr>
          <p:cNvPr id="35" name="Group 35"/>
          <p:cNvGrpSpPr/>
          <p:nvPr>
            <p:custDataLst>
              <p:tags r:id="rId18"/>
            </p:custDataLst>
          </p:nvPr>
        </p:nvGrpSpPr>
        <p:grpSpPr>
          <a:xfrm rot="0">
            <a:off x="6178737" y="3302590"/>
            <a:ext cx="5930526" cy="5930526"/>
            <a:chOff x="0" y="0"/>
            <a:chExt cx="812800" cy="812800"/>
          </a:xfrm>
        </p:grpSpPr>
        <p:sp>
          <p:nvSpPr>
            <p:cNvPr id="36" name="Freeform 36"/>
            <p:cNvSpPr/>
            <p:nvPr>
              <p:custDataLst>
                <p:tags r:id="rId19"/>
              </p:custDataLst>
            </p:nvPr>
          </p:nvSpPr>
          <p:spPr>
            <a:xfrm>
              <a:off x="9919" y="9919"/>
              <a:ext cx="792963" cy="792963"/>
            </a:xfrm>
            <a:custGeom>
              <a:avLst/>
              <a:gdLst/>
              <a:ahLst/>
              <a:cxnLst/>
              <a:rect l="l" t="t" r="r" b="b"/>
              <a:pathLst>
                <a:path w="792963" h="792963">
                  <a:moveTo>
                    <a:pt x="418635" y="12235"/>
                  </a:moveTo>
                  <a:lnTo>
                    <a:pt x="780727" y="374327"/>
                  </a:lnTo>
                  <a:cubicBezTo>
                    <a:pt x="792962" y="386562"/>
                    <a:pt x="792962" y="406400"/>
                    <a:pt x="780727" y="418635"/>
                  </a:cubicBezTo>
                  <a:lnTo>
                    <a:pt x="418635" y="780727"/>
                  </a:lnTo>
                  <a:cubicBezTo>
                    <a:pt x="406400" y="792962"/>
                    <a:pt x="386562" y="792962"/>
                    <a:pt x="374327" y="780727"/>
                  </a:cubicBezTo>
                  <a:lnTo>
                    <a:pt x="12235" y="418635"/>
                  </a:lnTo>
                  <a:cubicBezTo>
                    <a:pt x="0" y="406400"/>
                    <a:pt x="0" y="386562"/>
                    <a:pt x="12235" y="374327"/>
                  </a:cubicBezTo>
                  <a:lnTo>
                    <a:pt x="374327" y="12235"/>
                  </a:lnTo>
                  <a:cubicBezTo>
                    <a:pt x="386562" y="0"/>
                    <a:pt x="406400" y="0"/>
                    <a:pt x="418635" y="12235"/>
                  </a:cubicBezTo>
                  <a:close/>
                </a:path>
              </a:pathLst>
            </a:custGeom>
            <a:gradFill rotWithShape="1">
              <a:gsLst>
                <a:gs pos="0">
                  <a:srgbClr val="FFFFFF">
                    <a:alpha val="39500"/>
                  </a:srgbClr>
                </a:gs>
                <a:gs pos="50000">
                  <a:srgbClr val="FFFFFF">
                    <a:alpha val="39500"/>
                  </a:srgbClr>
                </a:gs>
                <a:gs pos="100000">
                  <a:srgbClr val="FFFFFF">
                    <a:alpha val="29500"/>
                  </a:srgbClr>
                </a:gs>
              </a:gsLst>
              <a:lin ang="5400000"/>
            </a:gradFill>
            <a:ln w="19050" cap="rnd">
              <a:gradFill>
                <a:gsLst>
                  <a:gs pos="0">
                    <a:srgbClr val="FFFFFF">
                      <a:alpha val="100000"/>
                    </a:srgbClr>
                  </a:gs>
                  <a:gs pos="50000">
                    <a:srgbClr val="FFFFFF">
                      <a:alpha val="81000"/>
                    </a:srgbClr>
                  </a:gs>
                  <a:gs pos="100000">
                    <a:srgbClr val="FFFFFF">
                      <a:alpha val="35000"/>
                    </a:srgbClr>
                  </a:gs>
                </a:gsLst>
                <a:lin ang="5400000"/>
              </a:gradFill>
              <a:prstDash val="solid"/>
              <a:round/>
            </a:ln>
          </p:spPr>
        </p:sp>
        <p:sp>
          <p:nvSpPr>
            <p:cNvPr id="37" name="TextBox 37"/>
            <p:cNvSpPr txBox="1"/>
            <p:nvPr/>
          </p:nvSpPr>
          <p:spPr>
            <a:xfrm>
              <a:off x="139700" y="34925"/>
              <a:ext cx="533400" cy="638175"/>
            </a:xfrm>
            <a:prstGeom prst="rect">
              <a:avLst/>
            </a:prstGeom>
          </p:spPr>
          <p:txBody>
            <a:bodyPr lIns="50800" tIns="50800" rIns="50800" bIns="50800" rtlCol="0" anchor="ctr"/>
            <a:lstStyle/>
            <a:p>
              <a:pPr marL="0" lvl="0" indent="0" algn="ctr">
                <a:lnSpc>
                  <a:spcPts val="3530"/>
                </a:lnSpc>
                <a:spcBef>
                  <a:spcPct val="0"/>
                </a:spcBef>
              </a:pPr>
            </a:p>
          </p:txBody>
        </p:sp>
      </p:grpSp>
      <p:sp>
        <p:nvSpPr>
          <p:cNvPr id="38" name="Freeform 38"/>
          <p:cNvSpPr/>
          <p:nvPr>
            <p:custDataLst>
              <p:tags r:id="rId20"/>
            </p:custDataLst>
          </p:nvPr>
        </p:nvSpPr>
        <p:spPr>
          <a:xfrm>
            <a:off x="6833300" y="4219762"/>
            <a:ext cx="4424743" cy="4280131"/>
          </a:xfrm>
          <a:custGeom>
            <a:avLst/>
            <a:gdLst/>
            <a:ahLst/>
            <a:cxnLst/>
            <a:rect l="l" t="t" r="r" b="b"/>
            <a:pathLst>
              <a:path w="4424743" h="4280131">
                <a:moveTo>
                  <a:pt x="0" y="0"/>
                </a:moveTo>
                <a:lnTo>
                  <a:pt x="4424743" y="0"/>
                </a:lnTo>
                <a:lnTo>
                  <a:pt x="4424743" y="4280131"/>
                </a:lnTo>
                <a:lnTo>
                  <a:pt x="0" y="4280131"/>
                </a:lnTo>
                <a:lnTo>
                  <a:pt x="0" y="0"/>
                </a:lnTo>
                <a:close/>
              </a:path>
            </a:pathLst>
          </a:custGeom>
          <a:blipFill>
            <a:blip r:embed="rId21"/>
            <a:stretch>
              <a:fillRect/>
            </a:stretch>
          </a:blipFill>
        </p:spPr>
      </p:sp>
      <p:sp>
        <p:nvSpPr>
          <p:cNvPr id="39" name="AutoShape 15"/>
          <p:cNvSpPr/>
          <p:nvPr/>
        </p:nvSpPr>
        <p:spPr>
          <a:xfrm>
            <a:off x="10744021" y="9813163"/>
            <a:ext cx="3693714" cy="0"/>
          </a:xfrm>
          <a:prstGeom prst="line">
            <a:avLst/>
          </a:prstGeom>
          <a:ln w="28575" cap="flat">
            <a:solidFill>
              <a:schemeClr val="accent3">
                <a:lumMod val="50000"/>
              </a:schemeClr>
            </a:solidFill>
            <a:prstDash val="solid"/>
            <a:headEnd type="none" w="sm" len="sm"/>
            <a:tailEnd type="none" w="sm" len="sm"/>
          </a:ln>
        </p:spPr>
      </p:sp>
      <p:sp>
        <p:nvSpPr>
          <p:cNvPr id="40" name="TextBox 20"/>
          <p:cNvSpPr txBox="1"/>
          <p:nvPr/>
        </p:nvSpPr>
        <p:spPr>
          <a:xfrm>
            <a:off x="14121765" y="9754870"/>
            <a:ext cx="3657600" cy="134620"/>
          </a:xfrm>
          <a:prstGeom prst="rect">
            <a:avLst/>
          </a:prstGeom>
        </p:spPr>
        <p:txBody>
          <a:bodyPr wrap="square" lIns="0" tIns="0" rIns="0" bIns="0" rtlCol="0" anchor="t">
            <a:spAutoFit/>
          </a:bodyPr>
          <a:lstStyle/>
          <a:p>
            <a:pPr algn="r">
              <a:lnSpc>
                <a:spcPts val="1050"/>
              </a:lnSpc>
            </a:pPr>
            <a:r>
              <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e充电 - 移动智能充电应用</a:t>
            </a:r>
            <a:endParaRPr lang="en-US" sz="2100" b="1">
              <a:solidFill>
                <a:schemeClr val="accent3">
                  <a:lumMod val="75000"/>
                </a:schemeClr>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p:tgtEl>
                                          <p:spTgt spid="23"/>
                                        </p:tgtEl>
                                        <p:attrNameLst>
                                          <p:attrName>ppt_y</p:attrName>
                                        </p:attrNameLst>
                                      </p:cBhvr>
                                      <p:tavLst>
                                        <p:tav tm="0">
                                          <p:val>
                                            <p:strVal val="#ppt_y+#ppt_h*1.125000"/>
                                          </p:val>
                                        </p:tav>
                                        <p:tav tm="100000">
                                          <p:val>
                                            <p:strVal val="#ppt_y"/>
                                          </p:val>
                                        </p:tav>
                                      </p:tavLst>
                                    </p:anim>
                                    <p:animEffect transition="in" filter="wipe(up)">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grpSp>
        <p:nvGrpSpPr>
          <p:cNvPr id="3" name="Group 3"/>
          <p:cNvGrpSpPr/>
          <p:nvPr/>
        </p:nvGrpSpPr>
        <p:grpSpPr>
          <a:xfrm rot="0">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DDE5EA">
                    <a:alpha val="0"/>
                  </a:srgbClr>
                </a:gs>
                <a:gs pos="100000">
                  <a:srgbClr val="E2EAF0">
                    <a:alpha val="100000"/>
                  </a:srgbClr>
                </a:gs>
              </a:gsLst>
              <a:lin ang="5400000"/>
            </a:gradFill>
            <a:ln cap="sq">
              <a:noFill/>
              <a:prstDash val="solid"/>
              <a:miter/>
            </a:ln>
          </p:spPr>
        </p:sp>
        <p:sp>
          <p:nvSpPr>
            <p:cNvPr id="5" name="TextBox 5"/>
            <p:cNvSpPr txBox="1"/>
            <p:nvPr/>
          </p:nvSpPr>
          <p:spPr>
            <a:xfrm>
              <a:off x="0" y="-104775"/>
              <a:ext cx="4816593" cy="2814108"/>
            </a:xfrm>
            <a:prstGeom prst="rect">
              <a:avLst/>
            </a:prstGeom>
          </p:spPr>
          <p:txBody>
            <a:bodyPr lIns="50800" tIns="50800" rIns="50800" bIns="50800" rtlCol="0" anchor="ctr"/>
            <a:lstStyle/>
            <a:p>
              <a:pPr marL="0" lvl="0" indent="0" algn="ctr">
                <a:lnSpc>
                  <a:spcPts val="3530"/>
                </a:lnSpc>
                <a:spcBef>
                  <a:spcPct val="0"/>
                </a:spcBef>
              </a:pPr>
            </a:p>
          </p:txBody>
        </p:sp>
      </p:grpSp>
      <p:sp>
        <p:nvSpPr>
          <p:cNvPr id="6" name="TextBox 6"/>
          <p:cNvSpPr txBox="1"/>
          <p:nvPr/>
        </p:nvSpPr>
        <p:spPr>
          <a:xfrm>
            <a:off x="1181100" y="4241165"/>
            <a:ext cx="9558655" cy="307340"/>
          </a:xfrm>
          <a:prstGeom prst="rect">
            <a:avLst/>
          </a:prstGeom>
        </p:spPr>
        <p:txBody>
          <a:bodyPr wrap="square" lIns="0" tIns="0" rIns="0" bIns="0" rtlCol="0" anchor="t">
            <a:spAutoFit/>
          </a:bodyPr>
          <a:lstStyle/>
          <a:p>
            <a:pPr algn="just">
              <a:lnSpc>
                <a:spcPts val="2400"/>
              </a:lnSpc>
            </a:pPr>
            <a:r>
              <a:rPr lang="en-US" sz="48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Main Page </a:t>
            </a:r>
            <a:r>
              <a:rPr lang="en-US" sz="48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Display</a:t>
            </a:r>
            <a:endParaRPr lang="en-US" sz="4800">
              <a:solidFill>
                <a:srgbClr val="00000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7" name="TextBox 7"/>
          <p:cNvSpPr txBox="1"/>
          <p:nvPr/>
        </p:nvSpPr>
        <p:spPr>
          <a:xfrm>
            <a:off x="1028700" y="2912406"/>
            <a:ext cx="8115300" cy="666750"/>
          </a:xfrm>
          <a:prstGeom prst="rect">
            <a:avLst/>
          </a:prstGeom>
        </p:spPr>
        <p:txBody>
          <a:bodyPr lIns="0" tIns="0" rIns="0" bIns="0" rtlCol="0" anchor="t">
            <a:spAutoFit/>
          </a:bodyPr>
          <a:lstStyle/>
          <a:p>
            <a:pPr algn="just">
              <a:lnSpc>
                <a:spcPts val="5200"/>
              </a:lnSpc>
            </a:pPr>
            <a:r>
              <a:rPr lang="zh-CN" altLang="en-US" sz="10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主要页面展示</a:t>
            </a:r>
            <a:endParaRPr lang="zh-CN" altLang="en-US" sz="10400">
              <a:solidFill>
                <a:srgbClr val="62AF40"/>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8" name="TextBox 8"/>
          <p:cNvSpPr txBox="1"/>
          <p:nvPr/>
        </p:nvSpPr>
        <p:spPr>
          <a:xfrm>
            <a:off x="1352343" y="8422620"/>
            <a:ext cx="16495651" cy="1282065"/>
          </a:xfrm>
          <a:prstGeom prst="rect">
            <a:avLst/>
          </a:prstGeom>
        </p:spPr>
        <p:txBody>
          <a:bodyPr lIns="0" tIns="0" rIns="0" bIns="0" rtlCol="0" anchor="t">
            <a:spAutoFit/>
          </a:bodyPr>
          <a:lstStyle/>
          <a:p>
            <a:pPr algn="l">
              <a:lnSpc>
                <a:spcPts val="10000"/>
              </a:lnSpc>
            </a:pPr>
            <a:r>
              <a:rPr lang="en-US" sz="20000">
                <a:solidFill>
                  <a:srgbClr val="FFFFFF">
                    <a:alpha val="60000"/>
                  </a:srgbClr>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rPr>
              <a:t>E-CHARGE</a:t>
            </a:r>
            <a:endParaRPr lang="en-US" sz="20000">
              <a:solidFill>
                <a:srgbClr val="FFFFFF">
                  <a:alpha val="60000"/>
                </a:srgbClr>
              </a:solidFill>
              <a:latin typeface="思源黑体-超粗体" panose="020B0A00000000000000" charset="-122"/>
              <a:ea typeface="思源黑体-超粗体" panose="020B0A00000000000000" charset="-122"/>
              <a:cs typeface="思源黑体-超粗体" panose="020B0A00000000000000" charset="-122"/>
              <a:sym typeface="思源黑体-超粗体" panose="020B0A00000000000000" charset="-122"/>
            </a:endParaRPr>
          </a:p>
        </p:txBody>
      </p:sp>
      <p:sp>
        <p:nvSpPr>
          <p:cNvPr id="12" name="TextBox 12"/>
          <p:cNvSpPr txBox="1"/>
          <p:nvPr/>
        </p:nvSpPr>
        <p:spPr>
          <a:xfrm>
            <a:off x="1028700" y="1100923"/>
            <a:ext cx="1803264" cy="387350"/>
          </a:xfrm>
          <a:prstGeom prst="rect">
            <a:avLst/>
          </a:prstGeom>
        </p:spPr>
        <p:txBody>
          <a:bodyPr lIns="0" tIns="0" rIns="0" bIns="0" rtlCol="0" anchor="t">
            <a:spAutoFit/>
          </a:bodyPr>
          <a:lstStyle/>
          <a:p>
            <a:pPr algn="l">
              <a:lnSpc>
                <a:spcPts val="3025"/>
              </a:lnSpc>
            </a:pPr>
            <a:r>
              <a:rPr 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rPr>
              <a:t>PART 04</a:t>
            </a:r>
            <a:endParaRPr lang="en-US" sz="3500" b="1">
              <a:solidFill>
                <a:srgbClr val="000000"/>
              </a:solidFill>
              <a:latin typeface="思源黑体 Bold" panose="020B0800000000000000" charset="-122"/>
              <a:ea typeface="思源黑体 Bold" panose="020B0800000000000000" charset="-122"/>
              <a:cs typeface="思源黑体 Bold" panose="020B0800000000000000" charset="-122"/>
              <a:sym typeface="思源黑体 Bold" panose="020B0800000000000000" charset="-122"/>
            </a:endParaRPr>
          </a:p>
        </p:txBody>
      </p:sp>
      <p:sp>
        <p:nvSpPr>
          <p:cNvPr id="13" name="AutoShape 13"/>
          <p:cNvSpPr/>
          <p:nvPr/>
        </p:nvSpPr>
        <p:spPr>
          <a:xfrm>
            <a:off x="1028700" y="1746527"/>
            <a:ext cx="9343101" cy="0"/>
          </a:xfrm>
          <a:prstGeom prst="line">
            <a:avLst/>
          </a:prstGeom>
          <a:ln w="28575" cap="flat">
            <a:gradFill>
              <a:gsLst>
                <a:gs pos="0">
                  <a:srgbClr val="000000">
                    <a:alpha val="100000"/>
                  </a:srgbClr>
                </a:gs>
                <a:gs pos="100000">
                  <a:srgbClr val="000000">
                    <a:alpha val="0"/>
                  </a:srgbClr>
                </a:gs>
              </a:gsLst>
              <a:lin ang="0"/>
            </a:gradFill>
            <a:prstDash val="solid"/>
            <a:headEnd type="none" w="sm" len="sm"/>
            <a:tailEnd type="none" w="sm" len="sm"/>
          </a:ln>
        </p:spPr>
      </p:sp>
      <p:sp>
        <p:nvSpPr>
          <p:cNvPr id="14" name="AutoShape 14"/>
          <p:cNvSpPr/>
          <p:nvPr/>
        </p:nvSpPr>
        <p:spPr>
          <a:xfrm>
            <a:off x="1028700" y="5157788"/>
            <a:ext cx="9343101" cy="0"/>
          </a:xfrm>
          <a:prstGeom prst="line">
            <a:avLst/>
          </a:prstGeom>
          <a:ln w="28575" cap="flat">
            <a:gradFill>
              <a:gsLst>
                <a:gs pos="0">
                  <a:srgbClr val="000000">
                    <a:alpha val="100000"/>
                  </a:srgbClr>
                </a:gs>
                <a:gs pos="100000">
                  <a:srgbClr val="000000">
                    <a:alpha val="0"/>
                  </a:srgbClr>
                </a:gs>
              </a:gsLst>
              <a:lin ang="0"/>
            </a:gradFill>
            <a:prstDash val="solid"/>
            <a:headEnd type="none" w="sm" len="sm"/>
            <a:tailEnd type="none" w="sm" len="sm"/>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DIAGRAM_VIRTUALLY_FRAME" val="{&quot;height&quot;:514.9705511811023,&quot;left&quot;:120.5540157480315,&quot;top&quot;:212.0464566929134,&quot;width&quot;:1198.8969291338585}"/>
</p:tagLst>
</file>

<file path=ppt/tags/tag10.xml><?xml version="1.0" encoding="utf-8"?>
<p:tagLst xmlns:p="http://schemas.openxmlformats.org/presentationml/2006/main">
  <p:tag name="KSO_WM_DIAGRAM_VIRTUALLY_FRAME" val="{&quot;height&quot;:514.9705511811023,&quot;left&quot;:120.5540157480315,&quot;top&quot;:212.0464566929134,&quot;width&quot;:1198.8969291338585}"/>
</p:tagLst>
</file>

<file path=ppt/tags/tag11.xml><?xml version="1.0" encoding="utf-8"?>
<p:tagLst xmlns:p="http://schemas.openxmlformats.org/presentationml/2006/main">
  <p:tag name="KSO_WM_DIAGRAM_VIRTUALLY_FRAME" val="{&quot;height&quot;:514.9705511811023,&quot;left&quot;:120.5540157480315,&quot;top&quot;:212.0464566929134,&quot;width&quot;:1198.8969291338585}"/>
</p:tagLst>
</file>

<file path=ppt/tags/tag12.xml><?xml version="1.0" encoding="utf-8"?>
<p:tagLst xmlns:p="http://schemas.openxmlformats.org/presentationml/2006/main">
  <p:tag name="KSO_WM_DIAGRAM_VIRTUALLY_FRAME" val="{&quot;height&quot;:514.9705511811023,&quot;left&quot;:120.5540157480315,&quot;top&quot;:212.0464566929134,&quot;width&quot;:1198.8969291338585}"/>
</p:tagLst>
</file>

<file path=ppt/tags/tag13.xml><?xml version="1.0" encoding="utf-8"?>
<p:tagLst xmlns:p="http://schemas.openxmlformats.org/presentationml/2006/main">
  <p:tag name="KSO_WM_DIAGRAM_VIRTUALLY_FRAME" val="{&quot;height&quot;:514.9705511811023,&quot;left&quot;:120.5540157480315,&quot;top&quot;:212.0464566929134,&quot;width&quot;:1198.8969291338585}"/>
</p:tagLst>
</file>

<file path=ppt/tags/tag14.xml><?xml version="1.0" encoding="utf-8"?>
<p:tagLst xmlns:p="http://schemas.openxmlformats.org/presentationml/2006/main">
  <p:tag name="KSO_WM_DIAGRAM_VIRTUALLY_FRAME" val="{&quot;height&quot;:514.9705511811023,&quot;left&quot;:120.5540157480315,&quot;top&quot;:212.0464566929134,&quot;width&quot;:1198.8969291338585}"/>
</p:tagLst>
</file>

<file path=ppt/tags/tag15.xml><?xml version="1.0" encoding="utf-8"?>
<p:tagLst xmlns:p="http://schemas.openxmlformats.org/presentationml/2006/main">
  <p:tag name="KSO_WM_DIAGRAM_VIRTUALLY_FRAME" val="{&quot;height&quot;:514.9705511811023,&quot;left&quot;:120.5540157480315,&quot;top&quot;:212.0464566929134,&quot;width&quot;:1198.8969291338585}"/>
</p:tagLst>
</file>

<file path=ppt/tags/tag16.xml><?xml version="1.0" encoding="utf-8"?>
<p:tagLst xmlns:p="http://schemas.openxmlformats.org/presentationml/2006/main">
  <p:tag name="KSO_WM_DIAGRAM_VIRTUALLY_FRAME" val="{&quot;height&quot;:514.9705511811023,&quot;left&quot;:120.5540157480315,&quot;top&quot;:212.0464566929134,&quot;width&quot;:1198.8969291338585}"/>
</p:tagLst>
</file>

<file path=ppt/tags/tag17.xml><?xml version="1.0" encoding="utf-8"?>
<p:tagLst xmlns:p="http://schemas.openxmlformats.org/presentationml/2006/main">
  <p:tag name="KSO_WM_DIAGRAM_VIRTUALLY_FRAME" val="{&quot;height&quot;:514.9705511811023,&quot;left&quot;:120.5540157480315,&quot;top&quot;:212.0464566929134,&quot;width&quot;:1198.8969291338585}"/>
</p:tagLst>
</file>

<file path=ppt/tags/tag18.xml><?xml version="1.0" encoding="utf-8"?>
<p:tagLst xmlns:p="http://schemas.openxmlformats.org/presentationml/2006/main">
  <p:tag name="KSO_WM_DIAGRAM_VIRTUALLY_FRAME" val="{&quot;height&quot;:514.9705511811023,&quot;left&quot;:120.5540157480315,&quot;top&quot;:212.0464566929134,&quot;width&quot;:1198.8969291338585}"/>
</p:tagLst>
</file>

<file path=ppt/tags/tag19.xml><?xml version="1.0" encoding="utf-8"?>
<p:tagLst xmlns:p="http://schemas.openxmlformats.org/presentationml/2006/main">
  <p:tag name="KSO_WM_DIAGRAM_VIRTUALLY_FRAME" val="{&quot;height&quot;:514.9705511811023,&quot;left&quot;:120.5540157480315,&quot;top&quot;:212.0464566929134,&quot;width&quot;:1198.8969291338585}"/>
</p:tagLst>
</file>

<file path=ppt/tags/tag2.xml><?xml version="1.0" encoding="utf-8"?>
<p:tagLst xmlns:p="http://schemas.openxmlformats.org/presentationml/2006/main">
  <p:tag name="KSO_WM_DIAGRAM_VIRTUALLY_FRAME" val="{&quot;height&quot;:514.9705511811023,&quot;left&quot;:120.5540157480315,&quot;top&quot;:212.0464566929134,&quot;width&quot;:1198.8969291338585}"/>
</p:tagLst>
</file>

<file path=ppt/tags/tag20.xml><?xml version="1.0" encoding="utf-8"?>
<p:tagLst xmlns:p="http://schemas.openxmlformats.org/presentationml/2006/main">
  <p:tag name="KSO_WM_DIAGRAM_VIRTUALLY_FRAME" val="{&quot;height&quot;:438.8928346456693,&quot;left&quot;:695.1822834645669,&quot;top&quot;:230.81165354330705,&quot;width&quot;:610.77937007874}"/>
</p:tagLst>
</file>

<file path=ppt/tags/tag21.xml><?xml version="1.0" encoding="utf-8"?>
<p:tagLst xmlns:p="http://schemas.openxmlformats.org/presentationml/2006/main">
  <p:tag name="KSO_WM_DIAGRAM_VIRTUALLY_FRAME" val="{&quot;height&quot;:438.8928346456693,&quot;left&quot;:695.1822834645669,&quot;top&quot;:230.81165354330705,&quot;width&quot;:610.77937007874}"/>
</p:tagLst>
</file>

<file path=ppt/tags/tag22.xml><?xml version="1.0" encoding="utf-8"?>
<p:tagLst xmlns:p="http://schemas.openxmlformats.org/presentationml/2006/main">
  <p:tag name="KSO_WM_DIAGRAM_VIRTUALLY_FRAME" val="{&quot;height&quot;:438.8928346456693,&quot;left&quot;:695.1822834645669,&quot;top&quot;:230.81165354330705,&quot;width&quot;:610.77937007874}"/>
</p:tagLst>
</file>

<file path=ppt/tags/tag23.xml><?xml version="1.0" encoding="utf-8"?>
<p:tagLst xmlns:p="http://schemas.openxmlformats.org/presentationml/2006/main">
  <p:tag name="KSO_WM_DIAGRAM_VIRTUALLY_FRAME" val="{&quot;height&quot;:438.8928346456693,&quot;left&quot;:695.1822834645669,&quot;top&quot;:230.81165354330705,&quot;width&quot;:610.77937007874}"/>
</p:tagLst>
</file>

<file path=ppt/tags/tag24.xml><?xml version="1.0" encoding="utf-8"?>
<p:tagLst xmlns:p="http://schemas.openxmlformats.org/presentationml/2006/main">
  <p:tag name="KSO_WM_DIAGRAM_VIRTUALLY_FRAME" val="{&quot;height&quot;:438.8928346456693,&quot;left&quot;:695.1822834645669,&quot;top&quot;:230.81165354330705,&quot;width&quot;:610.77937007874}"/>
</p:tagLst>
</file>

<file path=ppt/tags/tag25.xml><?xml version="1.0" encoding="utf-8"?>
<p:tagLst xmlns:p="http://schemas.openxmlformats.org/presentationml/2006/main">
  <p:tag name="KSO_WM_DIAGRAM_VIRTUALLY_FRAME" val="{&quot;height&quot;:438.8928346456693,&quot;left&quot;:695.1822834645669,&quot;top&quot;:230.81165354330705,&quot;width&quot;:610.77937007874}"/>
</p:tagLst>
</file>

<file path=ppt/tags/tag26.xml><?xml version="1.0" encoding="utf-8"?>
<p:tagLst xmlns:p="http://schemas.openxmlformats.org/presentationml/2006/main">
  <p:tag name="KSO_WM_DIAGRAM_VIRTUALLY_FRAME" val="{&quot;height&quot;:438.8928346456693,&quot;left&quot;:695.1822834645669,&quot;top&quot;:230.81165354330705,&quot;width&quot;:610.77937007874}"/>
</p:tagLst>
</file>

<file path=ppt/tags/tag27.xml><?xml version="1.0" encoding="utf-8"?>
<p:tagLst xmlns:p="http://schemas.openxmlformats.org/presentationml/2006/main">
  <p:tag name="KSO_WM_DIAGRAM_VIRTUALLY_FRAME" val="{&quot;height&quot;:438.8928346456693,&quot;left&quot;:695.1822834645669,&quot;top&quot;:230.81165354330705,&quot;width&quot;:610.77937007874}"/>
</p:tagLst>
</file>

<file path=ppt/tags/tag28.xml><?xml version="1.0" encoding="utf-8"?>
<p:tagLst xmlns:p="http://schemas.openxmlformats.org/presentationml/2006/main">
  <p:tag name="KSO_WM_DIAGRAM_VIRTUALLY_FRAME" val="{&quot;height&quot;:438.8928346456693,&quot;left&quot;:695.1822834645669,&quot;top&quot;:230.81165354330705,&quot;width&quot;:610.77937007874}"/>
</p:tagLst>
</file>

<file path=ppt/tags/tag29.xml><?xml version="1.0" encoding="utf-8"?>
<p:tagLst xmlns:p="http://schemas.openxmlformats.org/presentationml/2006/main">
  <p:tag name="KSO_WM_DIAGRAM_VIRTUALLY_FRAME" val="{&quot;height&quot;:438.8928346456693,&quot;left&quot;:695.1822834645669,&quot;top&quot;:230.81165354330705,&quot;width&quot;:610.77937007874}"/>
</p:tagLst>
</file>

<file path=ppt/tags/tag3.xml><?xml version="1.0" encoding="utf-8"?>
<p:tagLst xmlns:p="http://schemas.openxmlformats.org/presentationml/2006/main">
  <p:tag name="KSO_WM_DIAGRAM_VIRTUALLY_FRAME" val="{&quot;height&quot;:514.9705511811023,&quot;left&quot;:120.5540157480315,&quot;top&quot;:212.0464566929134,&quot;width&quot;:1198.8969291338585}"/>
</p:tagLst>
</file>

<file path=ppt/tags/tag30.xml><?xml version="1.0" encoding="utf-8"?>
<p:tagLst xmlns:p="http://schemas.openxmlformats.org/presentationml/2006/main">
  <p:tag name="KSO_WM_UNIT_PLACING_PICTURE_USER_VIEWPORT" val="{&quot;height&quot;:3765,&quot;width&quot;:12465}"/>
</p:tagLst>
</file>

<file path=ppt/tags/tag31.xml><?xml version="1.0" encoding="utf-8"?>
<p:tagLst xmlns:p="http://schemas.openxmlformats.org/presentationml/2006/main">
  <p:tag name="KSO_WM_MEDIACOVER_FLAG" val="1"/>
  <p:tag name="KSO_WM_UNIT_MEDIACOVER_BTN_STATE" val="1"/>
  <p:tag name="KSO_WM_UNIT_MEDIACOVER_BTNRECT" val="0*0*0*0"/>
</p:tagLst>
</file>

<file path=ppt/tags/tag32.xml><?xml version="1.0" encoding="utf-8"?>
<p:tagLst xmlns:p="http://schemas.openxmlformats.org/presentationml/2006/main">
  <p:tag name="commondata" val="eyJoZGlkIjoiOGE1MjlmYjhkYTkxNDhlY2Y2NmM5YTUyNGY0OGM5ZmEifQ=="/>
  <p:tag name="KSO_WPP_MARK_KEY" val="cfcd82e3-8626-4380-90d1-68a56cd66ec0"/>
  <p:tag name="COMMONDATA" val="eyJoZGlkIjoiMDkyZWU2MDFmNzI2MDNkYjdkNTkzZGRlMDhmNmZhNTUifQ=="/>
</p:tagLst>
</file>

<file path=ppt/tags/tag4.xml><?xml version="1.0" encoding="utf-8"?>
<p:tagLst xmlns:p="http://schemas.openxmlformats.org/presentationml/2006/main">
  <p:tag name="KSO_WM_DIAGRAM_VIRTUALLY_FRAME" val="{&quot;height&quot;:514.9705511811023,&quot;left&quot;:120.5540157480315,&quot;top&quot;:212.0464566929134,&quot;width&quot;:1198.8969291338585}"/>
</p:tagLst>
</file>

<file path=ppt/tags/tag5.xml><?xml version="1.0" encoding="utf-8"?>
<p:tagLst xmlns:p="http://schemas.openxmlformats.org/presentationml/2006/main">
  <p:tag name="KSO_WM_DIAGRAM_VIRTUALLY_FRAME" val="{&quot;height&quot;:514.9705511811023,&quot;left&quot;:120.5540157480315,&quot;top&quot;:212.0464566929134,&quot;width&quot;:1198.8969291338585}"/>
</p:tagLst>
</file>

<file path=ppt/tags/tag6.xml><?xml version="1.0" encoding="utf-8"?>
<p:tagLst xmlns:p="http://schemas.openxmlformats.org/presentationml/2006/main">
  <p:tag name="KSO_WM_DIAGRAM_VIRTUALLY_FRAME" val="{&quot;height&quot;:514.9705511811023,&quot;left&quot;:120.5540157480315,&quot;top&quot;:212.0464566929134,&quot;width&quot;:1198.8969291338585}"/>
</p:tagLst>
</file>

<file path=ppt/tags/tag7.xml><?xml version="1.0" encoding="utf-8"?>
<p:tagLst xmlns:p="http://schemas.openxmlformats.org/presentationml/2006/main">
  <p:tag name="KSO_WM_DIAGRAM_VIRTUALLY_FRAME" val="{&quot;height&quot;:514.9705511811023,&quot;left&quot;:120.5540157480315,&quot;top&quot;:212.0464566929134,&quot;width&quot;:1198.8969291338585}"/>
</p:tagLst>
</file>

<file path=ppt/tags/tag8.xml><?xml version="1.0" encoding="utf-8"?>
<p:tagLst xmlns:p="http://schemas.openxmlformats.org/presentationml/2006/main">
  <p:tag name="KSO_WM_DIAGRAM_VIRTUALLY_FRAME" val="{&quot;height&quot;:514.9705511811023,&quot;left&quot;:120.5540157480315,&quot;top&quot;:212.0464566929134,&quot;width&quot;:1198.8969291338585}"/>
</p:tagLst>
</file>

<file path=ppt/tags/tag9.xml><?xml version="1.0" encoding="utf-8"?>
<p:tagLst xmlns:p="http://schemas.openxmlformats.org/presentationml/2006/main">
  <p:tag name="KSO_WM_DIAGRAM_VIRTUALLY_FRAME" val="{&quot;height&quot;:514.9705511811023,&quot;left&quot;:120.5540157480315,&quot;top&quot;:212.0464566929134,&quot;width&quot;:1198.896929133858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3134</Words>
  <Application>WPS 演示</Application>
  <PresentationFormat>On-screen Show (4:3)</PresentationFormat>
  <Paragraphs>309</Paragraphs>
  <Slides>24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Arial</vt:lpstr>
      <vt:lpstr>宋体</vt:lpstr>
      <vt:lpstr>Wingdings</vt:lpstr>
      <vt:lpstr>思源黑体-超粗体</vt:lpstr>
      <vt:lpstr>黑体</vt:lpstr>
      <vt:lpstr>思源黑体 Bold</vt:lpstr>
      <vt:lpstr>Arial</vt:lpstr>
      <vt:lpstr>思源黑体</vt:lpstr>
      <vt:lpstr>Calibri</vt:lpstr>
      <vt:lpstr>微软雅黑</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恒哥</cp:lastModifiedBy>
  <cp:revision>76</cp:revision>
  <dcterms:created xsi:type="dcterms:W3CDTF">2006-08-16T00:00:00Z</dcterms:created>
  <dcterms:modified xsi:type="dcterms:W3CDTF">2024-11-13T07:27:00Z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125882CDDE6E40189F076F8C317EA363</vt:lpwstr>
  </property>
  <property fmtid="{D5CDD505-2E9C-101B-9397-08002B2CF9AE}" pid="3" name="KSOProductBuildVer">
    <vt:lpwstr>2052-11.1.0.12165</vt:lpwstr>
  </property>
</Properties>
</file>